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5" r:id="rId22"/>
    <p:sldId id="276" r:id="rId2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3797" autoAdjust="0"/>
  </p:normalViewPr>
  <p:slideViewPr>
    <p:cSldViewPr snapToGrid="0">
      <p:cViewPr varScale="1">
        <p:scale>
          <a:sx n="80" d="100"/>
          <a:sy n="80" d="100"/>
        </p:scale>
        <p:origin x="-10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D1B79-4073-431D-B32B-55DF1B0C289F}" type="datetimeFigureOut">
              <a:rPr lang="en-CA" smtClean="0"/>
              <a:t>08/06/2018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E34AD-08F9-4084-802A-F82D2EEC2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915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0D1A-4D7C-4F06-A0BE-685B179699E9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E17E9-A5C1-44AC-9839-427BE0FB0DF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86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E17E9-A5C1-44AC-9839-427BE0FB0DF3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10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51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6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04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1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9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6742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8451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70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884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35375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35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C1818C-7731-44D5-9C47-66D5BC67E270}" type="datetimeFigureOut">
              <a:rPr lang="en-CA" smtClean="0"/>
              <a:pPr/>
              <a:t>08/06/2018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F24131-ADB5-4AD5-8EFC-797379CBAD2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213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 </a:t>
            </a:r>
            <a:r>
              <a:rPr lang="en-US" sz="4400" dirty="0" smtClean="0"/>
              <a:t>(sections 11.8-12.1)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Unit: Gases &amp; Atmospheric Chemistry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07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 temperature Scale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30156" cy="4585046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When the line is extrapolated downward the line meets the temperature line (X-axis) at a point where the temperature is -273ºC.</a:t>
            </a:r>
            <a:endParaRPr lang="en-CA" sz="2400" dirty="0"/>
          </a:p>
          <a:p>
            <a:r>
              <a:rPr lang="en-US" sz="2400" dirty="0"/>
              <a:t> </a:t>
            </a:r>
            <a:endParaRPr lang="en-CA" sz="2400" dirty="0"/>
          </a:p>
          <a:p>
            <a:pPr lvl="1"/>
            <a:r>
              <a:rPr lang="en-US" sz="2400" dirty="0"/>
              <a:t>this temperature is called </a:t>
            </a:r>
            <a:r>
              <a:rPr lang="en-US" sz="2400" b="1" u="sng" dirty="0"/>
              <a:t>Absolute Zero</a:t>
            </a:r>
            <a:r>
              <a:rPr lang="en-US" sz="2400" dirty="0"/>
              <a:t> and is the lowest possible temperature and is the basis for the Kelvin temperature scale</a:t>
            </a:r>
            <a:endParaRPr lang="en-CA" sz="2400" dirty="0"/>
          </a:p>
          <a:p>
            <a:r>
              <a:rPr lang="en-US" sz="2400" dirty="0"/>
              <a:t> </a:t>
            </a:r>
            <a:endParaRPr lang="en-CA" sz="2400" dirty="0"/>
          </a:p>
          <a:p>
            <a:pPr lvl="1"/>
            <a:r>
              <a:rPr lang="en-US" sz="2400" dirty="0"/>
              <a:t>To convert ºC to K.  add 273</a:t>
            </a:r>
            <a:endParaRPr lang="en-CA" sz="2400" dirty="0"/>
          </a:p>
          <a:p>
            <a:pPr lvl="1"/>
            <a:r>
              <a:rPr lang="en-US" sz="2400" dirty="0"/>
              <a:t>To convert K to ºC,  subtract 273</a:t>
            </a:r>
            <a:endParaRPr lang="en-CA" sz="2400" dirty="0"/>
          </a:p>
          <a:p>
            <a:r>
              <a:rPr lang="en-US" sz="2400" dirty="0">
                <a:solidFill>
                  <a:srgbClr val="FFFF00"/>
                </a:solidFill>
              </a:rPr>
              <a:t> </a:t>
            </a:r>
            <a:r>
              <a:rPr lang="en-US" sz="2400" dirty="0" smtClean="0">
                <a:solidFill>
                  <a:srgbClr val="FFFF00"/>
                </a:solidFill>
              </a:rPr>
              <a:t>*  </a:t>
            </a:r>
            <a:r>
              <a:rPr lang="en-US" sz="2400" dirty="0">
                <a:solidFill>
                  <a:srgbClr val="FFFF00"/>
                </a:solidFill>
              </a:rPr>
              <a:t>SATP = 100kPa and </a:t>
            </a:r>
            <a:r>
              <a:rPr lang="en-US" sz="2400" b="1" dirty="0">
                <a:solidFill>
                  <a:srgbClr val="FFFF00"/>
                </a:solidFill>
              </a:rPr>
              <a:t>298K  </a:t>
            </a:r>
            <a:r>
              <a:rPr lang="en-US" sz="2400" dirty="0">
                <a:solidFill>
                  <a:srgbClr val="FFFF00"/>
                </a:solidFill>
              </a:rPr>
              <a:t> and       STP = 101.325kPa and </a:t>
            </a:r>
            <a:r>
              <a:rPr lang="en-US" sz="2400" b="1" dirty="0" smtClean="0">
                <a:solidFill>
                  <a:srgbClr val="FFFF00"/>
                </a:solidFill>
              </a:rPr>
              <a:t>273K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431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 law : T –V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30929"/>
            <a:ext cx="10058400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Charles’s </a:t>
            </a:r>
            <a:r>
              <a:rPr lang="en-US" sz="2400" b="1" dirty="0">
                <a:solidFill>
                  <a:srgbClr val="00B0F0"/>
                </a:solidFill>
              </a:rPr>
              <a:t>Law </a:t>
            </a:r>
            <a:r>
              <a:rPr lang="en-US" sz="2400" dirty="0"/>
              <a:t>– “if a given quantity of gas is held at a constant pressure, its volume is directly proportional to the absolute temperature” (</a:t>
            </a:r>
            <a:r>
              <a:rPr lang="en-US" sz="2400" dirty="0" err="1"/>
              <a:t>i.e</a:t>
            </a:r>
            <a:r>
              <a:rPr lang="en-US" sz="2400" dirty="0"/>
              <a:t> pressure increases with increase temperature).</a:t>
            </a:r>
            <a:endParaRPr lang="en-CA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This </a:t>
            </a:r>
            <a:r>
              <a:rPr lang="en-US" sz="2400" dirty="0"/>
              <a:t>can be represented mathematically as:</a:t>
            </a:r>
            <a:endParaRPr lang="en-CA" sz="2400" dirty="0"/>
          </a:p>
          <a:p>
            <a:r>
              <a:rPr lang="en-US" sz="2400" dirty="0"/>
              <a:t> </a:t>
            </a:r>
            <a:r>
              <a:rPr lang="en-US" sz="2400" dirty="0" smtClean="0"/>
              <a:t>                             V        T</a:t>
            </a:r>
            <a:r>
              <a:rPr lang="en-US" sz="2400" dirty="0"/>
              <a:t>,      </a:t>
            </a:r>
            <a:r>
              <a:rPr lang="en-US" sz="2400" dirty="0">
                <a:solidFill>
                  <a:srgbClr val="FFFF00"/>
                </a:solidFill>
              </a:rPr>
              <a:t>Where T is in kelvins.  </a:t>
            </a:r>
            <a:endParaRPr lang="en-CA" sz="2400" dirty="0">
              <a:solidFill>
                <a:srgbClr val="FFFF00"/>
              </a:solidFill>
            </a:endParaRPr>
          </a:p>
          <a:p>
            <a:r>
              <a:rPr lang="en-US" sz="2400" dirty="0"/>
              <a:t> </a:t>
            </a:r>
            <a:r>
              <a:rPr lang="en-US" sz="2400" dirty="0" smtClean="0"/>
              <a:t>Introducing </a:t>
            </a:r>
            <a:r>
              <a:rPr lang="en-US" sz="2400" dirty="0"/>
              <a:t>a proportionality constant </a:t>
            </a:r>
            <a:r>
              <a:rPr lang="en-US" sz="2400" i="1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:</a:t>
            </a:r>
            <a:endParaRPr lang="en-CA" sz="2400" dirty="0"/>
          </a:p>
          <a:p>
            <a:pPr lvl="0"/>
            <a:endParaRPr lang="en-US" dirty="0" smtClean="0"/>
          </a:p>
          <a:p>
            <a:pPr lvl="0"/>
            <a:r>
              <a:rPr lang="en-US" sz="2600" dirty="0" smtClean="0"/>
              <a:t>To </a:t>
            </a:r>
            <a:r>
              <a:rPr lang="en-US" sz="2600" dirty="0"/>
              <a:t>compare the same gas sample at constant pressure under different  temperature and volume conditions, we can use:</a:t>
            </a:r>
            <a:endParaRPr lang="en-CA" sz="26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</a:t>
            </a:r>
            <a:r>
              <a:rPr lang="en-US" dirty="0" smtClean="0">
                <a:solidFill>
                  <a:srgbClr val="00B0F0"/>
                </a:solidFill>
              </a:rPr>
              <a:t>                              </a:t>
            </a:r>
            <a:r>
              <a:rPr lang="fr-CA" u="sng" dirty="0" smtClean="0">
                <a:solidFill>
                  <a:srgbClr val="00B0F0"/>
                </a:solidFill>
              </a:rPr>
              <a:t>V</a:t>
            </a:r>
            <a:r>
              <a:rPr lang="fr-CA" b="1" u="sng" baseline="-25000" dirty="0" smtClean="0">
                <a:solidFill>
                  <a:srgbClr val="00B0F0"/>
                </a:solidFill>
              </a:rPr>
              <a:t>1</a:t>
            </a:r>
            <a:r>
              <a:rPr lang="fr-CA" dirty="0" smtClean="0">
                <a:solidFill>
                  <a:srgbClr val="00B0F0"/>
                </a:solidFill>
              </a:rPr>
              <a:t> </a:t>
            </a:r>
            <a:r>
              <a:rPr lang="fr-CA" dirty="0">
                <a:solidFill>
                  <a:srgbClr val="00B0F0"/>
                </a:solidFill>
              </a:rPr>
              <a:t>= </a:t>
            </a:r>
            <a:r>
              <a:rPr lang="fr-CA" u="sng" dirty="0">
                <a:solidFill>
                  <a:srgbClr val="00B0F0"/>
                </a:solidFill>
              </a:rPr>
              <a:t>V</a:t>
            </a:r>
            <a:r>
              <a:rPr lang="fr-CA" b="1" baseline="-25000" dirty="0">
                <a:solidFill>
                  <a:srgbClr val="00B0F0"/>
                </a:solidFill>
              </a:rPr>
              <a:t>2</a:t>
            </a:r>
            <a:endParaRPr lang="en-CA" dirty="0">
              <a:solidFill>
                <a:srgbClr val="00B0F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dirty="0">
                <a:solidFill>
                  <a:srgbClr val="00B0F0"/>
                </a:solidFill>
              </a:rPr>
              <a:t>                                   </a:t>
            </a:r>
            <a:r>
              <a:rPr lang="fr-CA" dirty="0" smtClean="0">
                <a:solidFill>
                  <a:srgbClr val="00B0F0"/>
                </a:solidFill>
              </a:rPr>
              <a:t>                            T</a:t>
            </a:r>
            <a:r>
              <a:rPr lang="fr-CA" b="1" baseline="-25000" dirty="0" smtClean="0">
                <a:solidFill>
                  <a:srgbClr val="00B0F0"/>
                </a:solidFill>
              </a:rPr>
              <a:t>1</a:t>
            </a:r>
            <a:r>
              <a:rPr lang="fr-CA" dirty="0" smtClean="0">
                <a:solidFill>
                  <a:srgbClr val="00B0F0"/>
                </a:solidFill>
              </a:rPr>
              <a:t>     </a:t>
            </a:r>
            <a:r>
              <a:rPr lang="fr-CA" dirty="0">
                <a:solidFill>
                  <a:srgbClr val="00B0F0"/>
                </a:solidFill>
              </a:rPr>
              <a:t>T</a:t>
            </a:r>
            <a:r>
              <a:rPr lang="fr-CA" b="1" baseline="-25000" dirty="0">
                <a:solidFill>
                  <a:srgbClr val="00B0F0"/>
                </a:solidFill>
              </a:rPr>
              <a:t>2</a:t>
            </a:r>
            <a:endParaRPr lang="en-CA" dirty="0">
              <a:solidFill>
                <a:srgbClr val="00B0F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893411"/>
              </p:ext>
            </p:extLst>
          </p:nvPr>
        </p:nvGraphicFramePr>
        <p:xfrm>
          <a:off x="3261784" y="3313410"/>
          <a:ext cx="266216" cy="25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152202" imgH="126835" progId="">
                  <p:embed/>
                </p:oleObj>
              </mc:Choice>
              <mc:Fallback>
                <p:oleObj name="Equation" r:id="rId3" imgW="152202" imgH="126835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784" y="3313410"/>
                        <a:ext cx="266216" cy="2595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0" y="34993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                       V </a:t>
            </a:r>
            <a:r>
              <a:rPr lang="en-US" dirty="0"/>
              <a:t>= </a:t>
            </a:r>
            <a:r>
              <a:rPr lang="en-US" i="1" dirty="0"/>
              <a:t>k</a:t>
            </a:r>
            <a:r>
              <a:rPr lang="en-US" i="1" baseline="-25000" dirty="0"/>
              <a:t>1</a:t>
            </a:r>
            <a:r>
              <a:rPr lang="en-US" dirty="0"/>
              <a:t> x T     or  </a:t>
            </a:r>
            <a:r>
              <a:rPr lang="en-US" u="sng" dirty="0"/>
              <a:t>V 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i="1" baseline="-25000" dirty="0"/>
              <a:t>1</a:t>
            </a:r>
            <a:endParaRPr lang="en-CA" dirty="0"/>
          </a:p>
          <a:p>
            <a:r>
              <a:rPr lang="en-US" dirty="0"/>
              <a:t>						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12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1638"/>
          </a:xfrm>
        </p:spPr>
        <p:txBody>
          <a:bodyPr/>
          <a:lstStyle/>
          <a:p>
            <a:r>
              <a:rPr lang="en-US" dirty="0" smtClean="0"/>
              <a:t>Q</a:t>
            </a:r>
            <a:r>
              <a:rPr lang="en-US" dirty="0"/>
              <a:t>:  A gas inside a cylinder with a movable piston is to be heated to </a:t>
            </a:r>
            <a:r>
              <a:rPr lang="en-US" dirty="0" smtClean="0"/>
              <a:t> </a:t>
            </a:r>
            <a:r>
              <a:rPr lang="en-US" dirty="0"/>
              <a:t>315ºC.  The volume of the gas in the cylinder is 0.30L at 25ºC.  </a:t>
            </a:r>
            <a:r>
              <a:rPr lang="en-US" dirty="0" smtClean="0"/>
              <a:t>What </a:t>
            </a:r>
            <a:r>
              <a:rPr lang="en-US" dirty="0"/>
              <a:t>is the final volume when the temperature is 315ºC?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144093" y="2677175"/>
            <a:ext cx="4944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FFFF00"/>
                </a:solidFill>
              </a:rPr>
              <a:t>Given</a:t>
            </a:r>
            <a:r>
              <a:rPr lang="fr-FR" dirty="0">
                <a:solidFill>
                  <a:srgbClr val="FFFF00"/>
                </a:solidFill>
              </a:rPr>
              <a:t>:  V</a:t>
            </a:r>
            <a:r>
              <a:rPr lang="fr-FR" b="1" baseline="-25000" dirty="0">
                <a:solidFill>
                  <a:srgbClr val="FFFF00"/>
                </a:solidFill>
              </a:rPr>
              <a:t>1</a:t>
            </a:r>
            <a:r>
              <a:rPr lang="fr-FR" dirty="0">
                <a:solidFill>
                  <a:srgbClr val="FFFF00"/>
                </a:solidFill>
              </a:rPr>
              <a:t>=0.30L           T</a:t>
            </a:r>
            <a:r>
              <a:rPr lang="fr-FR" b="1" baseline="-25000" dirty="0">
                <a:solidFill>
                  <a:srgbClr val="FFFF00"/>
                </a:solidFill>
              </a:rPr>
              <a:t>1</a:t>
            </a:r>
            <a:r>
              <a:rPr lang="fr-FR" dirty="0">
                <a:solidFill>
                  <a:srgbClr val="FFFF00"/>
                </a:solidFill>
              </a:rPr>
              <a:t>=25ºC           T</a:t>
            </a:r>
            <a:r>
              <a:rPr lang="fr-FR" b="1" baseline="-25000" dirty="0">
                <a:solidFill>
                  <a:srgbClr val="FFFF00"/>
                </a:solidFill>
              </a:rPr>
              <a:t>2</a:t>
            </a:r>
            <a:r>
              <a:rPr lang="fr-FR" dirty="0">
                <a:solidFill>
                  <a:srgbClr val="FFFF00"/>
                </a:solidFill>
              </a:rPr>
              <a:t>= 315ºC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53404" y="2677175"/>
            <a:ext cx="3407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Required    V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=?   T</a:t>
            </a:r>
            <a:r>
              <a:rPr lang="en-US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= in K   T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= in K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4093" y="34290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>
                <a:solidFill>
                  <a:srgbClr val="FFFF00"/>
                </a:solidFill>
              </a:rPr>
              <a:t>Analysis</a:t>
            </a:r>
            <a:r>
              <a:rPr lang="fr-FR" dirty="0">
                <a:solidFill>
                  <a:srgbClr val="FFFF00"/>
                </a:solidFill>
              </a:rPr>
              <a:t>:     </a:t>
            </a:r>
            <a:r>
              <a:rPr lang="fr-FR" u="sng" dirty="0">
                <a:solidFill>
                  <a:srgbClr val="FFFF00"/>
                </a:solidFill>
              </a:rPr>
              <a:t>V</a:t>
            </a:r>
            <a:r>
              <a:rPr lang="fr-FR" b="1" u="sng" baseline="-25000" dirty="0">
                <a:solidFill>
                  <a:srgbClr val="FFFF00"/>
                </a:solidFill>
              </a:rPr>
              <a:t>1</a:t>
            </a:r>
            <a:r>
              <a:rPr lang="fr-FR" dirty="0">
                <a:solidFill>
                  <a:srgbClr val="FFFF00"/>
                </a:solidFill>
              </a:rPr>
              <a:t> = </a:t>
            </a:r>
            <a:r>
              <a:rPr lang="fr-FR" u="sng" dirty="0">
                <a:solidFill>
                  <a:srgbClr val="FFFF00"/>
                </a:solidFill>
              </a:rPr>
              <a:t>V</a:t>
            </a:r>
            <a:r>
              <a:rPr lang="fr-FR" b="1" baseline="-25000" dirty="0">
                <a:solidFill>
                  <a:srgbClr val="FFFF00"/>
                </a:solidFill>
              </a:rPr>
              <a:t>2                     </a:t>
            </a:r>
            <a:r>
              <a:rPr lang="fr-FR" baseline="-25000" dirty="0">
                <a:solidFill>
                  <a:srgbClr val="FFFF00"/>
                </a:solidFill>
              </a:rPr>
              <a:t>­­</a:t>
            </a:r>
            <a:r>
              <a:rPr lang="fr-FR" dirty="0">
                <a:solidFill>
                  <a:srgbClr val="FFFF00"/>
                </a:solidFill>
              </a:rPr>
              <a:t>T</a:t>
            </a:r>
            <a:r>
              <a:rPr lang="fr-FR" baseline="-25000" dirty="0">
                <a:solidFill>
                  <a:srgbClr val="FFFF00"/>
                </a:solidFill>
              </a:rPr>
              <a:t>2</a:t>
            </a:r>
            <a:r>
              <a:rPr lang="fr-FR" dirty="0">
                <a:solidFill>
                  <a:srgbClr val="FFFF00"/>
                </a:solidFill>
              </a:rPr>
              <a:t>= 588 K              T</a:t>
            </a:r>
            <a:r>
              <a:rPr lang="fr-FR" baseline="-25000" dirty="0">
                <a:solidFill>
                  <a:srgbClr val="FFFF00"/>
                </a:solidFill>
              </a:rPr>
              <a:t>1 </a:t>
            </a:r>
            <a:r>
              <a:rPr lang="fr-FR" dirty="0">
                <a:solidFill>
                  <a:srgbClr val="FFFF00"/>
                </a:solidFill>
              </a:rPr>
              <a:t>= 298 K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                 </a:t>
            </a:r>
            <a:r>
              <a:rPr lang="fr-FR" dirty="0" smtClean="0">
                <a:solidFill>
                  <a:srgbClr val="FFFF00"/>
                </a:solidFill>
              </a:rPr>
              <a:t>    T</a:t>
            </a:r>
            <a:r>
              <a:rPr lang="fr-FR" b="1" baseline="-25000" dirty="0" smtClean="0">
                <a:solidFill>
                  <a:srgbClr val="FFFF00"/>
                </a:solidFill>
              </a:rPr>
              <a:t>1</a:t>
            </a:r>
            <a:r>
              <a:rPr lang="fr-FR" dirty="0" smtClean="0">
                <a:solidFill>
                  <a:srgbClr val="FFFF00"/>
                </a:solidFill>
              </a:rPr>
              <a:t>     </a:t>
            </a:r>
            <a:r>
              <a:rPr lang="fr-FR" dirty="0">
                <a:solidFill>
                  <a:srgbClr val="FFFF00"/>
                </a:solidFill>
              </a:rPr>
              <a:t>T</a:t>
            </a:r>
            <a:r>
              <a:rPr lang="fr-FR" b="1" baseline="-25000" dirty="0">
                <a:solidFill>
                  <a:srgbClr val="FFFF00"/>
                </a:solidFill>
              </a:rPr>
              <a:t>2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68188" y="4035338"/>
            <a:ext cx="2884123" cy="176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36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936750" algn="l"/>
              </a:tabLst>
            </a:pPr>
            <a:r>
              <a:rPr kumimoji="0" lang="fr-FR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Solution:      V</a:t>
            </a:r>
            <a:r>
              <a:rPr kumimoji="0" lang="fr-FR" altLang="en-US" sz="1600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fr-FR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r>
              <a:rPr kumimoji="0" lang="fr-FR" altLang="en-US" sz="16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kumimoji="0" lang="fr-FR" altLang="en-US" sz="1600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altLang="en-US" sz="16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</a:t>
            </a:r>
            <a:r>
              <a:rPr kumimoji="0" lang="fr-FR" altLang="en-US" sz="1600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endParaRPr kumimoji="0" lang="en-CA" altLang="en-US" sz="105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936750" algn="l"/>
              </a:tabLst>
            </a:pPr>
            <a:r>
              <a:rPr kumimoji="0" lang="fr-CA" alt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</a:t>
            </a:r>
            <a:r>
              <a:rPr kumimoji="0" lang="fr-CA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</a:t>
            </a:r>
            <a:r>
              <a:rPr kumimoji="0" lang="fr-CA" altLang="en-US" sz="1600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936750" algn="l"/>
              </a:tabLst>
            </a:pPr>
            <a:endParaRPr kumimoji="0" lang="en-CA" altLang="en-US" sz="105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936750" algn="l"/>
              </a:tabLst>
            </a:pPr>
            <a:r>
              <a:rPr kumimoji="0" lang="en-CA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kumimoji="0" lang="en-US" altLang="en-US" sz="1600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r>
              <a:rPr kumimoji="0" lang="en-US" altLang="en-US" sz="16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0.30L x 588K</a:t>
            </a:r>
            <a:endParaRPr kumimoji="0" lang="en-CA" altLang="en-US" sz="105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936750" algn="l"/>
              </a:tabLs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298K</a:t>
            </a:r>
          </a:p>
          <a:p>
            <a:pPr lvl="0" defTabSz="914400" eaLnBrk="0" hangingPunct="0">
              <a:tabLst>
                <a:tab pos="914400" algn="l"/>
                <a:tab pos="1936750" algn="l"/>
              </a:tabLst>
            </a:pPr>
            <a:r>
              <a:rPr lang="en-US" altLang="en-US" sz="105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</a:t>
            </a:r>
            <a:r>
              <a:rPr lang="en-US" altLang="en-US" sz="1600" dirty="0" smtClean="0">
                <a:solidFill>
                  <a:srgbClr val="FFFF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lang="en-US" altLang="en-US" sz="1600" b="1" baseline="-30000" dirty="0" smtClean="0">
                <a:solidFill>
                  <a:srgbClr val="FFFF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lang="en-US" altLang="en-US" sz="1600" dirty="0" smtClean="0">
                <a:solidFill>
                  <a:srgbClr val="FFFF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=0.59L</a:t>
            </a:r>
            <a:r>
              <a:rPr lang="en-US" altLang="en-US" sz="16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altLang="en-US" sz="105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  </a:t>
            </a:r>
            <a:endParaRPr kumimoji="0" lang="en-CA" altLang="en-US" sz="105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936750" algn="l"/>
              </a:tabLst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21212" y="4547016"/>
            <a:ext cx="5331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Therefore the final volume of the gas at 315ºC is 0.59L.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1495" y="53393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MEMEBER:  when doing these questions units must be the same – thus conversions may be necessary!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33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9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Hypothesis &amp; Gay-Lussac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Quantity </a:t>
            </a:r>
            <a:r>
              <a:rPr lang="en-US" sz="2400" u="sng" dirty="0"/>
              <a:t>- volume relationship</a:t>
            </a:r>
            <a:endParaRPr lang="en-CA" sz="2400" u="sng" dirty="0"/>
          </a:p>
          <a:p>
            <a:r>
              <a:rPr lang="en-US" sz="2400" dirty="0"/>
              <a:t> </a:t>
            </a:r>
            <a:endParaRPr lang="en-CA" sz="2400" dirty="0" smtClean="0"/>
          </a:p>
          <a:p>
            <a:pPr lvl="0">
              <a:spcBef>
                <a:spcPts val="0"/>
              </a:spcBef>
            </a:pPr>
            <a:r>
              <a:rPr lang="en-US" sz="2400" dirty="0" smtClean="0"/>
              <a:t>The volume of a gas in a container is affected not only by pressure and temperature, but also by the amount of gas as well.</a:t>
            </a:r>
            <a:endParaRPr lang="en-CA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 </a:t>
            </a:r>
            <a:endParaRPr lang="en-CA" sz="2400" dirty="0" smtClean="0"/>
          </a:p>
          <a:p>
            <a:pPr lvl="0">
              <a:spcBef>
                <a:spcPts val="0"/>
              </a:spcBef>
            </a:pPr>
            <a:r>
              <a:rPr lang="en-US" sz="2400" dirty="0" smtClean="0"/>
              <a:t>The relationship between the quantity of gas and its volume was investigated by Gay-Lussac and </a:t>
            </a:r>
            <a:r>
              <a:rPr lang="en-US" sz="2400" dirty="0" err="1" smtClean="0"/>
              <a:t>Amadeo</a:t>
            </a:r>
            <a:r>
              <a:rPr lang="en-US" sz="2400" dirty="0" smtClean="0"/>
              <a:t> Avogadro (yes the same Avogadro!).</a:t>
            </a:r>
            <a:endParaRPr lang="en-CA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 </a:t>
            </a:r>
            <a:endParaRPr lang="en-CA" sz="2400" dirty="0" smtClean="0"/>
          </a:p>
          <a:p>
            <a:pPr lvl="0">
              <a:spcBef>
                <a:spcPts val="0"/>
              </a:spcBef>
            </a:pPr>
            <a:r>
              <a:rPr lang="en-US" sz="2400" dirty="0" smtClean="0"/>
              <a:t>Gay-Lussac while doing experiments on the reactions of gases discovered the relationship between temperature and pressure acting on a fixed volume of gas.</a:t>
            </a:r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79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 Law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Gay-Lussac’s </a:t>
            </a:r>
            <a:r>
              <a:rPr lang="en-US" b="1" dirty="0"/>
              <a:t>Law of Combining Volumes</a:t>
            </a:r>
            <a:r>
              <a:rPr lang="en-US" dirty="0"/>
              <a:t> – states that </a:t>
            </a:r>
            <a:r>
              <a:rPr lang="en-US" i="1" dirty="0"/>
              <a:t>“gases always combine with one another in the ratio of small whole numbers, as long as temperature and pressure are kept constant</a:t>
            </a:r>
            <a:r>
              <a:rPr lang="en-US" i="1" dirty="0" smtClean="0"/>
              <a:t>”.</a:t>
            </a:r>
          </a:p>
          <a:p>
            <a:pPr lvl="0"/>
            <a:endParaRPr lang="en-US" i="1" dirty="0"/>
          </a:p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i="1" dirty="0"/>
          </a:p>
          <a:p>
            <a:r>
              <a:rPr lang="en-US" dirty="0"/>
              <a:t>Gay-Lussac’s law of combining gases remained only as a summary of his experimental observations, until </a:t>
            </a:r>
            <a:r>
              <a:rPr lang="en-US" dirty="0" err="1"/>
              <a:t>Amedeo</a:t>
            </a:r>
            <a:r>
              <a:rPr lang="en-US" dirty="0"/>
              <a:t> Avogadro published his experimental results in 1811.</a:t>
            </a:r>
            <a:endParaRPr lang="en-CA" dirty="0"/>
          </a:p>
          <a:p>
            <a:pPr lvl="0"/>
            <a:endParaRPr lang="en-CA" dirty="0"/>
          </a:p>
          <a:p>
            <a:endParaRPr lang="en-CA" dirty="0"/>
          </a:p>
        </p:txBody>
      </p:sp>
      <p:pic>
        <p:nvPicPr>
          <p:cNvPr id="7170" name="Picture 2" descr="FG05_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32" y="2721799"/>
            <a:ext cx="5715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Hypothesis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/>
              <a:t>Avogadro’s Hypothesis</a:t>
            </a:r>
            <a:r>
              <a:rPr lang="en-US" sz="2400" dirty="0"/>
              <a:t>- states that “</a:t>
            </a:r>
            <a:r>
              <a:rPr lang="en-US" sz="2400" i="1" dirty="0"/>
              <a:t>equal volumes of gases under the same conditions of temperature and pressure have equal numbers of molecules”</a:t>
            </a:r>
            <a:r>
              <a:rPr lang="en-US" sz="2400" dirty="0"/>
              <a:t>.  </a:t>
            </a:r>
            <a:endParaRPr lang="en-CA" sz="2400" dirty="0"/>
          </a:p>
          <a:p>
            <a:pPr lvl="0"/>
            <a:r>
              <a:rPr lang="en-US" sz="2400" dirty="0"/>
              <a:t>This also means that </a:t>
            </a:r>
            <a:r>
              <a:rPr lang="en-US" sz="2400" i="1" dirty="0"/>
              <a:t>one mole of gas; regardless of the type of gas, occupies the same volume at the same temperature and pressure.</a:t>
            </a:r>
            <a:r>
              <a:rPr lang="en-US" sz="2400" dirty="0"/>
              <a:t> </a:t>
            </a:r>
            <a:endParaRPr lang="en-CA" sz="2400" dirty="0"/>
          </a:p>
          <a:p>
            <a:endParaRPr lang="en-CA" dirty="0"/>
          </a:p>
        </p:txBody>
      </p:sp>
      <p:pic>
        <p:nvPicPr>
          <p:cNvPr id="8196" name="Picture 4" descr="Image result for Avogadro's hypothes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418" y="3394325"/>
            <a:ext cx="3860840" cy="276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6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 Law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60136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  </a:t>
            </a:r>
            <a:r>
              <a:rPr lang="en-US" dirty="0" smtClean="0"/>
              <a:t>is proportional to </a:t>
            </a:r>
            <a:r>
              <a:rPr lang="en-US" i="1" dirty="0" smtClean="0"/>
              <a:t>n</a:t>
            </a:r>
            <a:r>
              <a:rPr lang="en-US" dirty="0"/>
              <a:t>,      Where </a:t>
            </a:r>
            <a:r>
              <a:rPr lang="en-US" i="1" dirty="0"/>
              <a:t>n </a:t>
            </a:r>
            <a:r>
              <a:rPr lang="en-US" dirty="0"/>
              <a:t>is the number of moles.  </a:t>
            </a:r>
            <a:endParaRPr lang="en-CA" dirty="0"/>
          </a:p>
          <a:p>
            <a:r>
              <a:rPr lang="en-US" dirty="0"/>
              <a:t> </a:t>
            </a:r>
            <a:r>
              <a:rPr lang="en-US" dirty="0" smtClean="0"/>
              <a:t>                                           V </a:t>
            </a:r>
            <a:r>
              <a:rPr lang="en-US" dirty="0"/>
              <a:t>= </a:t>
            </a:r>
            <a:r>
              <a:rPr lang="en-US" i="1" dirty="0"/>
              <a:t>k</a:t>
            </a:r>
            <a:r>
              <a:rPr lang="en-US" i="1" baseline="-25000" dirty="0"/>
              <a:t>1</a:t>
            </a:r>
            <a:r>
              <a:rPr lang="en-US" dirty="0"/>
              <a:t> x </a:t>
            </a:r>
            <a:r>
              <a:rPr lang="en-US" i="1" dirty="0"/>
              <a:t>n</a:t>
            </a:r>
            <a:r>
              <a:rPr lang="en-US" dirty="0"/>
              <a:t>     </a:t>
            </a:r>
            <a:endParaRPr lang="en-CA" dirty="0"/>
          </a:p>
          <a:p>
            <a:r>
              <a:rPr lang="en-US" dirty="0" smtClean="0"/>
              <a:t>                 And</a:t>
            </a:r>
            <a:r>
              <a:rPr lang="en-US" dirty="0"/>
              <a:t>,</a:t>
            </a:r>
            <a:endParaRPr lang="en-CA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</a:t>
            </a:r>
            <a:r>
              <a:rPr lang="en-US" dirty="0" smtClean="0">
                <a:solidFill>
                  <a:srgbClr val="00B0F0"/>
                </a:solidFill>
              </a:rPr>
              <a:t>                 </a:t>
            </a:r>
            <a:r>
              <a:rPr lang="en-US" u="sng" dirty="0" smtClean="0">
                <a:solidFill>
                  <a:srgbClr val="00B0F0"/>
                </a:solidFill>
              </a:rPr>
              <a:t>V</a:t>
            </a:r>
            <a:r>
              <a:rPr lang="en-US" b="1" u="sng" baseline="-25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= </a:t>
            </a:r>
            <a:r>
              <a:rPr lang="en-US" u="sng" dirty="0">
                <a:solidFill>
                  <a:srgbClr val="00B0F0"/>
                </a:solidFill>
              </a:rPr>
              <a:t>V</a:t>
            </a:r>
            <a:r>
              <a:rPr lang="en-US" b="1" baseline="-25000" dirty="0">
                <a:solidFill>
                  <a:srgbClr val="00B0F0"/>
                </a:solidFill>
              </a:rPr>
              <a:t>2</a:t>
            </a:r>
            <a:endParaRPr lang="en-CA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F0"/>
                </a:solidFill>
              </a:rPr>
              <a:t>   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              </a:t>
            </a:r>
            <a:r>
              <a:rPr lang="en-US" i="1" dirty="0" smtClean="0">
                <a:solidFill>
                  <a:srgbClr val="00B0F0"/>
                </a:solidFill>
              </a:rPr>
              <a:t>n</a:t>
            </a:r>
            <a:r>
              <a:rPr lang="en-US" b="1" baseline="-25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i="1" dirty="0">
                <a:solidFill>
                  <a:srgbClr val="00B0F0"/>
                </a:solidFill>
              </a:rPr>
              <a:t>n</a:t>
            </a:r>
            <a:r>
              <a:rPr lang="en-US" b="1" baseline="-25000" dirty="0">
                <a:solidFill>
                  <a:srgbClr val="00B0F0"/>
                </a:solidFill>
              </a:rPr>
              <a:t>2</a:t>
            </a:r>
            <a:endParaRPr lang="en-CA" dirty="0">
              <a:solidFill>
                <a:srgbClr val="00B0F0"/>
              </a:solidFill>
            </a:endParaRPr>
          </a:p>
          <a:p>
            <a:endParaRPr lang="en-US" dirty="0" smtClean="0"/>
          </a:p>
          <a:p>
            <a:pPr lvl="0"/>
            <a:r>
              <a:rPr lang="en-US" sz="2400" b="1" u="sng" dirty="0" err="1">
                <a:solidFill>
                  <a:srgbClr val="FFFF00"/>
                </a:solidFill>
              </a:rPr>
              <a:t>Experimenta</a:t>
            </a:r>
            <a:r>
              <a:rPr lang="en-US" sz="2400" b="1" u="sng" dirty="0">
                <a:solidFill>
                  <a:srgbClr val="FFFF00"/>
                </a:solidFill>
              </a:rPr>
              <a:t> have shown</a:t>
            </a:r>
            <a:r>
              <a:rPr lang="en-US" sz="2400" dirty="0">
                <a:solidFill>
                  <a:srgbClr val="FFFF00"/>
                </a:solidFill>
              </a:rPr>
              <a:t> that 1 </a:t>
            </a:r>
            <a:r>
              <a:rPr lang="en-US" sz="2400" dirty="0" err="1">
                <a:solidFill>
                  <a:srgbClr val="FFFF00"/>
                </a:solidFill>
              </a:rPr>
              <a:t>mol</a:t>
            </a:r>
            <a:r>
              <a:rPr lang="en-US" sz="2400" dirty="0">
                <a:solidFill>
                  <a:srgbClr val="FFFF00"/>
                </a:solidFill>
              </a:rPr>
              <a:t> of any gas (6.023 x 10</a:t>
            </a:r>
            <a:r>
              <a:rPr lang="en-US" sz="2400" baseline="30000" dirty="0">
                <a:solidFill>
                  <a:srgbClr val="FFFF00"/>
                </a:solidFill>
              </a:rPr>
              <a:t>23</a:t>
            </a:r>
            <a:r>
              <a:rPr lang="en-US" sz="2400" dirty="0">
                <a:solidFill>
                  <a:srgbClr val="FFFF00"/>
                </a:solidFill>
              </a:rPr>
              <a:t>molecule) @ </a:t>
            </a:r>
            <a:r>
              <a:rPr lang="en-US" sz="2400" dirty="0" smtClean="0">
                <a:solidFill>
                  <a:srgbClr val="FFFF00"/>
                </a:solidFill>
              </a:rPr>
              <a:t>STP </a:t>
            </a:r>
            <a:r>
              <a:rPr lang="en-US" sz="2400" u="sng" dirty="0" smtClean="0">
                <a:solidFill>
                  <a:srgbClr val="FFFF00"/>
                </a:solidFill>
              </a:rPr>
              <a:t>101.3 </a:t>
            </a:r>
            <a:r>
              <a:rPr lang="en-US" sz="2400" u="sng" dirty="0" err="1">
                <a:solidFill>
                  <a:srgbClr val="FFFF00"/>
                </a:solidFill>
              </a:rPr>
              <a:t>kPa</a:t>
            </a:r>
            <a:r>
              <a:rPr lang="en-US" sz="2400" u="sng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and </a:t>
            </a:r>
            <a:r>
              <a:rPr lang="en-US" sz="2400" dirty="0">
                <a:solidFill>
                  <a:srgbClr val="FFFF00"/>
                </a:solidFill>
              </a:rPr>
              <a:t>273 K occupies 22.4 L/</a:t>
            </a:r>
            <a:r>
              <a:rPr lang="en-US" sz="2400" dirty="0" err="1">
                <a:solidFill>
                  <a:srgbClr val="FFFF00"/>
                </a:solidFill>
              </a:rPr>
              <a:t>mol</a:t>
            </a:r>
            <a:r>
              <a:rPr lang="en-US" sz="2400" dirty="0">
                <a:solidFill>
                  <a:srgbClr val="FFFF00"/>
                </a:solidFill>
              </a:rPr>
              <a:t> of volume</a:t>
            </a:r>
            <a:r>
              <a:rPr lang="en-US" sz="2400" dirty="0" smtClean="0">
                <a:solidFill>
                  <a:srgbClr val="FFFF00"/>
                </a:solidFill>
              </a:rPr>
              <a:t>.  AND </a:t>
            </a:r>
            <a:r>
              <a:rPr lang="en-US" sz="2400" u="sng" dirty="0" smtClean="0">
                <a:solidFill>
                  <a:srgbClr val="FFFF00"/>
                </a:solidFill>
              </a:rPr>
              <a:t> @ </a:t>
            </a:r>
            <a:r>
              <a:rPr lang="en-US" sz="2400" u="sng" dirty="0" smtClean="0">
                <a:solidFill>
                  <a:srgbClr val="FFFF00"/>
                </a:solidFill>
              </a:rPr>
              <a:t> SATP 100 </a:t>
            </a:r>
            <a:r>
              <a:rPr lang="en-US" sz="2400" u="sng" dirty="0" err="1" smtClean="0">
                <a:solidFill>
                  <a:srgbClr val="FFFF00"/>
                </a:solidFill>
              </a:rPr>
              <a:t>kPa</a:t>
            </a:r>
            <a:r>
              <a:rPr lang="en-US" sz="2400" u="sng" dirty="0" smtClean="0">
                <a:solidFill>
                  <a:srgbClr val="FFFF00"/>
                </a:solidFill>
              </a:rPr>
              <a:t> and 298 K occupies a volume of 24.8 L</a:t>
            </a:r>
            <a:endParaRPr lang="en-CA" sz="2400" dirty="0">
              <a:solidFill>
                <a:srgbClr val="FFFF00"/>
              </a:solidFill>
            </a:endParaRPr>
          </a:p>
          <a:p>
            <a:r>
              <a:rPr lang="en-US" sz="2400" b="1" u="sng" dirty="0">
                <a:solidFill>
                  <a:srgbClr val="92D050"/>
                </a:solidFill>
              </a:rPr>
              <a:t> </a:t>
            </a:r>
            <a:endParaRPr lang="en-CA" sz="2400" dirty="0">
              <a:solidFill>
                <a:srgbClr val="92D050"/>
              </a:solidFill>
            </a:endParaRPr>
          </a:p>
          <a:p>
            <a:pPr lvl="0"/>
            <a:r>
              <a:rPr lang="en-US" sz="2400" b="1" u="sng" dirty="0">
                <a:solidFill>
                  <a:srgbClr val="00B0F0"/>
                </a:solidFill>
              </a:rPr>
              <a:t>THIS IS KNOWN as the MOLAR VOLUME of a gas at STP </a:t>
            </a:r>
            <a:r>
              <a:rPr lang="en-US" sz="1900" b="1" u="sng" dirty="0" smtClean="0">
                <a:solidFill>
                  <a:srgbClr val="00B0F0"/>
                </a:solidFill>
              </a:rPr>
              <a:t>( We will come back to this shortly!)</a:t>
            </a:r>
            <a:endParaRPr lang="en-CA" sz="2400" dirty="0">
              <a:solidFill>
                <a:srgbClr val="00B0F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18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Guy-</a:t>
            </a:r>
            <a:r>
              <a:rPr lang="en-US" dirty="0" err="1" smtClean="0"/>
              <a:t>Lussac</a:t>
            </a:r>
            <a:r>
              <a:rPr lang="en-US" dirty="0" smtClean="0"/>
              <a:t> Law:  P –T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b="1" dirty="0"/>
              <a:t>Pressure and Temperature Law </a:t>
            </a:r>
            <a:r>
              <a:rPr lang="en-US" dirty="0"/>
              <a:t>(sometimes called the </a:t>
            </a:r>
            <a:r>
              <a:rPr lang="en-US" b="1" dirty="0"/>
              <a:t>Gay-Lussac Law- </a:t>
            </a:r>
            <a:r>
              <a:rPr lang="en-US" dirty="0"/>
              <a:t>states that “</a:t>
            </a:r>
            <a:r>
              <a:rPr lang="en-US" i="1" dirty="0"/>
              <a:t>the pressure of a fixed amount of gas, at constant volume, is directly proportional to its Kelvin temperature.</a:t>
            </a:r>
            <a:endParaRPr lang="en-CA" dirty="0"/>
          </a:p>
          <a:p>
            <a:r>
              <a:rPr lang="en-US" i="1" dirty="0"/>
              <a:t> </a:t>
            </a:r>
            <a:endParaRPr lang="en-CA" dirty="0"/>
          </a:p>
          <a:p>
            <a:pPr lvl="0"/>
            <a:r>
              <a:rPr lang="en-US" dirty="0"/>
              <a:t>This can be represented mathematically as:</a:t>
            </a:r>
            <a:endParaRPr lang="en-CA" dirty="0"/>
          </a:p>
          <a:p>
            <a:r>
              <a:rPr lang="en-US" dirty="0"/>
              <a:t> </a:t>
            </a:r>
            <a:r>
              <a:rPr lang="en-US" baseline="-25000" dirty="0"/>
              <a:t> </a:t>
            </a:r>
            <a:endParaRPr lang="en-CA" dirty="0"/>
          </a:p>
          <a:p>
            <a:r>
              <a:rPr lang="en-US" dirty="0"/>
              <a:t>Introducing the proportionality constant </a:t>
            </a:r>
            <a:r>
              <a:rPr lang="en-US" i="1" dirty="0"/>
              <a:t>k</a:t>
            </a:r>
            <a:r>
              <a:rPr lang="en-US" i="1" baseline="-25000" dirty="0"/>
              <a:t>2</a:t>
            </a:r>
            <a:r>
              <a:rPr lang="en-US" i="1" dirty="0" smtClean="0"/>
              <a:t>.              </a:t>
            </a:r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i="1" dirty="0"/>
              <a:t>k</a:t>
            </a:r>
            <a:r>
              <a:rPr lang="en-US" i="1" baseline="-25000" dirty="0"/>
              <a:t>2</a:t>
            </a:r>
            <a:r>
              <a:rPr lang="en-US" dirty="0"/>
              <a:t>T   or    </a:t>
            </a:r>
            <a:r>
              <a:rPr lang="en-US" u="sng" dirty="0"/>
              <a:t>P </a:t>
            </a:r>
            <a:r>
              <a:rPr lang="en-US" dirty="0"/>
              <a:t>= </a:t>
            </a:r>
            <a:r>
              <a:rPr lang="en-US" i="1" dirty="0" smtClean="0"/>
              <a:t>k</a:t>
            </a:r>
            <a:r>
              <a:rPr lang="en-US" i="1" baseline="-25000" dirty="0" smtClean="0"/>
              <a:t>2</a:t>
            </a:r>
            <a:r>
              <a:rPr lang="en-US" baseline="-25000" dirty="0" smtClean="0"/>
              <a:t> </a:t>
            </a:r>
            <a:r>
              <a:rPr lang="en-US" dirty="0"/>
              <a:t>T</a:t>
            </a:r>
            <a:endParaRPr lang="en-CA" dirty="0"/>
          </a:p>
          <a:p>
            <a:pPr lvl="0"/>
            <a:endParaRPr lang="en-CA" dirty="0"/>
          </a:p>
          <a:p>
            <a:pPr lvl="0"/>
            <a:r>
              <a:rPr lang="en-US" dirty="0"/>
              <a:t>If we assign initial and final conditions, then</a:t>
            </a:r>
            <a:endParaRPr lang="en-CA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	</a:t>
            </a:r>
            <a:r>
              <a:rPr lang="en-US" u="sng" dirty="0">
                <a:solidFill>
                  <a:srgbClr val="00B0F0"/>
                </a:solidFill>
              </a:rPr>
              <a:t>P</a:t>
            </a:r>
            <a:r>
              <a:rPr lang="en-US" u="sng" baseline="-25000" dirty="0">
                <a:solidFill>
                  <a:srgbClr val="00B0F0"/>
                </a:solidFill>
              </a:rPr>
              <a:t>1</a:t>
            </a:r>
            <a:r>
              <a:rPr lang="en-US" u="sng" dirty="0">
                <a:solidFill>
                  <a:srgbClr val="00B0F0"/>
                </a:solidFill>
              </a:rPr>
              <a:t>  = P</a:t>
            </a:r>
            <a:r>
              <a:rPr lang="en-US" u="sng" baseline="-25000" dirty="0">
                <a:solidFill>
                  <a:srgbClr val="00B0F0"/>
                </a:solidFill>
              </a:rPr>
              <a:t>2</a:t>
            </a:r>
            <a:endParaRPr lang="en-CA" u="sng" dirty="0">
              <a:solidFill>
                <a:srgbClr val="00B0F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F0"/>
                </a:solidFill>
              </a:rPr>
              <a:t>			T</a:t>
            </a:r>
            <a:r>
              <a:rPr lang="en-US" baseline="-25000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    T</a:t>
            </a:r>
            <a:r>
              <a:rPr lang="en-US" baseline="-25000" dirty="0" smtClean="0">
                <a:solidFill>
                  <a:srgbClr val="00B0F0"/>
                </a:solidFill>
              </a:rPr>
              <a:t>2</a:t>
            </a:r>
            <a:endParaRPr lang="en-CA" dirty="0" smtClean="0">
              <a:solidFill>
                <a:srgbClr val="00B0F0"/>
              </a:solidFill>
            </a:endParaRPr>
          </a:p>
          <a:p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891422"/>
              </p:ext>
            </p:extLst>
          </p:nvPr>
        </p:nvGraphicFramePr>
        <p:xfrm>
          <a:off x="6180881" y="3292997"/>
          <a:ext cx="8477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431613" imgH="165028" progId="">
                  <p:embed/>
                </p:oleObj>
              </mc:Choice>
              <mc:Fallback>
                <p:oleObj name="Equation" r:id="rId3" imgW="431613" imgH="165028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881" y="3292997"/>
                        <a:ext cx="8477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254187" y="4784164"/>
            <a:ext cx="5042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FFFF00"/>
                </a:solidFill>
              </a:rPr>
              <a:t>this represents a direct relationship i.e. heat an aerosol can and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the pressure will increase until the can ruptures.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52109"/>
          </a:xfrm>
        </p:spPr>
        <p:txBody>
          <a:bodyPr/>
          <a:lstStyle/>
          <a:p>
            <a:r>
              <a:rPr lang="en-US" dirty="0" smtClean="0"/>
              <a:t>Q</a:t>
            </a:r>
            <a:r>
              <a:rPr lang="en-US" dirty="0"/>
              <a:t>:  A sealed storage tank contains argon gas at 18ºC and a pressure  </a:t>
            </a:r>
            <a:r>
              <a:rPr lang="en-US" dirty="0" smtClean="0"/>
              <a:t>of </a:t>
            </a:r>
            <a:r>
              <a:rPr lang="en-US" dirty="0"/>
              <a:t>875kPa at night.  What is the new pressure of the tank and </a:t>
            </a:r>
            <a:r>
              <a:rPr lang="en-US" dirty="0" smtClean="0"/>
              <a:t>its </a:t>
            </a:r>
            <a:r>
              <a:rPr lang="en-US" dirty="0"/>
              <a:t>contents when it warms up to 32ºC during the day?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207625" y="273584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 err="1">
                <a:solidFill>
                  <a:srgbClr val="FFFF00"/>
                </a:solidFill>
              </a:rPr>
              <a:t>Given</a:t>
            </a:r>
            <a:r>
              <a:rPr lang="fr-CA" dirty="0">
                <a:solidFill>
                  <a:srgbClr val="FFFF00"/>
                </a:solidFill>
              </a:rPr>
              <a:t>:   T</a:t>
            </a:r>
            <a:r>
              <a:rPr lang="fr-CA" b="1" baseline="-25000" dirty="0">
                <a:solidFill>
                  <a:srgbClr val="FFFF00"/>
                </a:solidFill>
              </a:rPr>
              <a:t>1</a:t>
            </a:r>
            <a:r>
              <a:rPr lang="fr-CA" dirty="0">
                <a:solidFill>
                  <a:srgbClr val="FFFF00"/>
                </a:solidFill>
              </a:rPr>
              <a:t>=18ºC        T</a:t>
            </a:r>
            <a:r>
              <a:rPr lang="fr-CA" b="1" baseline="-25000" dirty="0">
                <a:solidFill>
                  <a:srgbClr val="FFFF00"/>
                </a:solidFill>
              </a:rPr>
              <a:t>2</a:t>
            </a:r>
            <a:r>
              <a:rPr lang="fr-CA" dirty="0">
                <a:solidFill>
                  <a:srgbClr val="FFFF00"/>
                </a:solidFill>
              </a:rPr>
              <a:t>=32ºC      P</a:t>
            </a:r>
            <a:r>
              <a:rPr lang="fr-CA" b="1" baseline="-25000" dirty="0">
                <a:solidFill>
                  <a:srgbClr val="FFFF00"/>
                </a:solidFill>
              </a:rPr>
              <a:t>1</a:t>
            </a:r>
            <a:r>
              <a:rPr lang="fr-CA" dirty="0">
                <a:solidFill>
                  <a:srgbClr val="FFFF00"/>
                </a:solidFill>
              </a:rPr>
              <a:t>=875kPa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</a:rPr>
              <a:t>      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Required</a:t>
            </a:r>
            <a:r>
              <a:rPr lang="en-CA" dirty="0">
                <a:solidFill>
                  <a:srgbClr val="FFFF00"/>
                </a:solidFill>
              </a:rPr>
              <a:t>:  P</a:t>
            </a:r>
            <a:r>
              <a:rPr lang="en-CA" b="1" baseline="-25000" dirty="0">
                <a:solidFill>
                  <a:srgbClr val="FFFF00"/>
                </a:solidFill>
              </a:rPr>
              <a:t>2</a:t>
            </a:r>
            <a:r>
              <a:rPr lang="en-CA" dirty="0">
                <a:solidFill>
                  <a:srgbClr val="FFFF00"/>
                </a:solidFill>
              </a:rPr>
              <a:t>=?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7625" y="38466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Analysis</a:t>
            </a:r>
            <a:r>
              <a:rPr lang="en-CA" dirty="0">
                <a:solidFill>
                  <a:srgbClr val="FFFF00"/>
                </a:solidFill>
              </a:rPr>
              <a:t>:       </a:t>
            </a:r>
            <a:r>
              <a:rPr lang="en-US" u="sng" dirty="0">
                <a:solidFill>
                  <a:srgbClr val="FFFF00"/>
                </a:solidFill>
              </a:rPr>
              <a:t>P</a:t>
            </a:r>
            <a:r>
              <a:rPr lang="en-US" b="1" u="sng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 =</a:t>
            </a:r>
            <a:r>
              <a:rPr lang="en-US" u="sng" dirty="0">
                <a:solidFill>
                  <a:srgbClr val="FFFF00"/>
                </a:solidFill>
              </a:rPr>
              <a:t> P</a:t>
            </a:r>
            <a:r>
              <a:rPr lang="en-US" b="1" u="sng" baseline="-25000" dirty="0">
                <a:solidFill>
                  <a:srgbClr val="FFFF00"/>
                </a:solidFill>
              </a:rPr>
              <a:t>2</a:t>
            </a:r>
            <a:r>
              <a:rPr lang="en-US" b="1" baseline="-25000" dirty="0">
                <a:solidFill>
                  <a:srgbClr val="FFFF00"/>
                </a:solidFill>
              </a:rPr>
              <a:t> </a:t>
            </a:r>
            <a:r>
              <a:rPr lang="en-CA" dirty="0">
                <a:solidFill>
                  <a:srgbClr val="FFFF00"/>
                </a:solidFill>
              </a:rPr>
              <a:t>            T</a:t>
            </a:r>
            <a:r>
              <a:rPr lang="en-CA" baseline="-25000" dirty="0">
                <a:solidFill>
                  <a:srgbClr val="FFFF00"/>
                </a:solidFill>
              </a:rPr>
              <a:t>1</a:t>
            </a:r>
            <a:r>
              <a:rPr lang="en-CA" dirty="0">
                <a:solidFill>
                  <a:srgbClr val="FFFF00"/>
                </a:solidFill>
              </a:rPr>
              <a:t>= 291K      T</a:t>
            </a:r>
            <a:r>
              <a:rPr lang="en-CA" b="1" baseline="-25000" dirty="0">
                <a:solidFill>
                  <a:srgbClr val="FFFF00"/>
                </a:solidFill>
              </a:rPr>
              <a:t>2</a:t>
            </a:r>
            <a:r>
              <a:rPr lang="en-CA" dirty="0">
                <a:solidFill>
                  <a:srgbClr val="FFFF00"/>
                </a:solidFill>
              </a:rPr>
              <a:t>=305K</a:t>
            </a:r>
          </a:p>
          <a:p>
            <a:r>
              <a:rPr lang="en-US" dirty="0">
                <a:solidFill>
                  <a:srgbClr val="FFFF00"/>
                </a:solidFill>
              </a:rPr>
              <a:t>                    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fr-CA" dirty="0" smtClean="0">
                <a:solidFill>
                  <a:srgbClr val="FFFF00"/>
                </a:solidFill>
              </a:rPr>
              <a:t>T</a:t>
            </a:r>
            <a:r>
              <a:rPr lang="fr-CA" b="1" baseline="-25000" dirty="0" smtClean="0">
                <a:solidFill>
                  <a:srgbClr val="FFFF00"/>
                </a:solidFill>
              </a:rPr>
              <a:t>1</a:t>
            </a:r>
            <a:r>
              <a:rPr lang="fr-CA" dirty="0" smtClean="0">
                <a:solidFill>
                  <a:srgbClr val="FFFF00"/>
                </a:solidFill>
              </a:rPr>
              <a:t>    </a:t>
            </a:r>
            <a:r>
              <a:rPr lang="fr-CA" dirty="0">
                <a:solidFill>
                  <a:srgbClr val="FFFF00"/>
                </a:solidFill>
              </a:rPr>
              <a:t>T</a:t>
            </a:r>
            <a:r>
              <a:rPr lang="fr-CA" b="1" baseline="-25000" dirty="0">
                <a:solidFill>
                  <a:srgbClr val="FFFF00"/>
                </a:solidFill>
              </a:rPr>
              <a:t>2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7625" y="473249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>
                <a:solidFill>
                  <a:srgbClr val="FFFF00"/>
                </a:solidFill>
              </a:rPr>
              <a:t>Solution:         P</a:t>
            </a:r>
            <a:r>
              <a:rPr lang="fr-CA" b="1" baseline="-25000" dirty="0">
                <a:solidFill>
                  <a:srgbClr val="FFFF00"/>
                </a:solidFill>
              </a:rPr>
              <a:t>2</a:t>
            </a:r>
            <a:r>
              <a:rPr lang="fr-CA" dirty="0">
                <a:solidFill>
                  <a:srgbClr val="FFFF00"/>
                </a:solidFill>
              </a:rPr>
              <a:t>= </a:t>
            </a:r>
            <a:r>
              <a:rPr lang="fr-CA" u="sng" dirty="0">
                <a:solidFill>
                  <a:srgbClr val="FFFF00"/>
                </a:solidFill>
              </a:rPr>
              <a:t>P</a:t>
            </a:r>
            <a:r>
              <a:rPr lang="fr-CA" b="1" u="sng" baseline="-25000" dirty="0">
                <a:solidFill>
                  <a:srgbClr val="FFFF00"/>
                </a:solidFill>
              </a:rPr>
              <a:t>1</a:t>
            </a:r>
            <a:r>
              <a:rPr lang="fr-CA" u="sng" dirty="0">
                <a:solidFill>
                  <a:srgbClr val="FFFF00"/>
                </a:solidFill>
              </a:rPr>
              <a:t>T</a:t>
            </a:r>
            <a:r>
              <a:rPr lang="fr-CA" b="1" u="sng" baseline="-25000" dirty="0">
                <a:solidFill>
                  <a:srgbClr val="FFFF00"/>
                </a:solidFill>
              </a:rPr>
              <a:t>2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                              T</a:t>
            </a:r>
            <a:r>
              <a:rPr lang="fr-FR" b="1" baseline="-25000" dirty="0">
                <a:solidFill>
                  <a:srgbClr val="FFFF00"/>
                </a:solidFill>
              </a:rPr>
              <a:t>1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 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</a:rPr>
              <a:t>                       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u="sng" dirty="0">
                <a:solidFill>
                  <a:srgbClr val="FFFF00"/>
                </a:solidFill>
              </a:rPr>
              <a:t>875kPa x 305K</a:t>
            </a:r>
            <a:r>
              <a:rPr lang="en-US" dirty="0">
                <a:solidFill>
                  <a:srgbClr val="FFFF00"/>
                </a:solidFill>
              </a:rPr>
              <a:t>  = 917 </a:t>
            </a:r>
            <a:r>
              <a:rPr lang="en-US" dirty="0" err="1">
                <a:solidFill>
                  <a:srgbClr val="FFFF00"/>
                </a:solidFill>
              </a:rPr>
              <a:t>kPa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                                 291K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3312" y="3249343"/>
            <a:ext cx="3556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 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Paraphrase: the new pressure of the tank is 917 </a:t>
            </a:r>
            <a:r>
              <a:rPr lang="en-US" dirty="0" err="1">
                <a:solidFill>
                  <a:srgbClr val="FFFF00"/>
                </a:solidFill>
              </a:rPr>
              <a:t>kPa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Volume of Gases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4813" lvl="0" indent="-404813">
              <a:buFont typeface="Wingdings" pitchFamily="2" charset="2"/>
              <a:buChar char="§"/>
            </a:pPr>
            <a:r>
              <a:rPr lang="en-CA" sz="2400" dirty="0" smtClean="0"/>
              <a:t>For all gases at a special temperature &amp; pressure, there must be a certain volume that contains one mole of particles ….called the </a:t>
            </a:r>
            <a:r>
              <a:rPr lang="en-CA" sz="2400" b="1" dirty="0" smtClean="0"/>
              <a:t>molar volume</a:t>
            </a:r>
            <a:endParaRPr lang="en-CA" sz="2400" dirty="0" smtClean="0"/>
          </a:p>
          <a:p>
            <a:pPr marL="404813" indent="-404813">
              <a:buFont typeface="Wingdings" pitchFamily="2" charset="2"/>
              <a:buChar char="§"/>
            </a:pPr>
            <a:r>
              <a:rPr lang="en-CA" sz="2400" dirty="0" smtClean="0"/>
              <a:t> </a:t>
            </a:r>
            <a:r>
              <a:rPr lang="en-CA" sz="2400" b="1" dirty="0" smtClean="0">
                <a:solidFill>
                  <a:srgbClr val="FF0000"/>
                </a:solidFill>
              </a:rPr>
              <a:t>MOLAR VOLUME</a:t>
            </a:r>
            <a:r>
              <a:rPr lang="en-CA" sz="2400" dirty="0" smtClean="0">
                <a:solidFill>
                  <a:srgbClr val="FF0000"/>
                </a:solidFill>
              </a:rPr>
              <a:t>  </a:t>
            </a:r>
            <a:r>
              <a:rPr lang="en-CA" sz="2400" dirty="0" smtClean="0"/>
              <a:t>is the space that is occupied by one mole of a gas (L/mol).</a:t>
            </a:r>
          </a:p>
          <a:p>
            <a:pPr marL="404813" indent="-404813">
              <a:buFont typeface="Wingdings" pitchFamily="2" charset="2"/>
              <a:buChar char="§"/>
            </a:pPr>
            <a:r>
              <a:rPr lang="en-CA" sz="2400" b="1" dirty="0" smtClean="0"/>
              <a:t> </a:t>
            </a:r>
            <a:r>
              <a:rPr lang="en-CA" sz="2400" dirty="0" smtClean="0"/>
              <a:t>It has been determined empirically that the molar volume of a gas at SATP is 24.8L/mol or 22.4 L/mol at STP</a:t>
            </a:r>
          </a:p>
          <a:p>
            <a:pPr marL="404813" indent="-404813">
              <a:buFont typeface="Wingdings" pitchFamily="2" charset="2"/>
              <a:buChar char="§"/>
            </a:pPr>
            <a:r>
              <a:rPr lang="en-CA" sz="2400" b="1" dirty="0" smtClean="0">
                <a:solidFill>
                  <a:srgbClr val="FFFF00"/>
                </a:solidFill>
              </a:rPr>
              <a:t> Molar volume</a:t>
            </a:r>
            <a:r>
              <a:rPr lang="en-CA" sz="2400" dirty="0" smtClean="0">
                <a:solidFill>
                  <a:srgbClr val="FFFF00"/>
                </a:solidFill>
              </a:rPr>
              <a:t> can be used as a conversion factor between the number of moles and the volume of a gas. (did someone say Stoichiometry!)</a:t>
            </a:r>
            <a:endParaRPr lang="en-CA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Gas Laws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0" indent="-347663">
              <a:buFont typeface="Wingdings" panose="05000000000000000000" pitchFamily="2" charset="2"/>
              <a:buChar char="§"/>
            </a:pPr>
            <a:r>
              <a:rPr lang="en-US" sz="2400" dirty="0"/>
              <a:t>Experimentation in the 17</a:t>
            </a:r>
            <a:r>
              <a:rPr lang="en-US" sz="2400" baseline="30000" dirty="0"/>
              <a:t>th</a:t>
            </a:r>
            <a:r>
              <a:rPr lang="en-US" sz="2400" dirty="0"/>
              <a:t> and 18</a:t>
            </a:r>
            <a:r>
              <a:rPr lang="en-US" sz="2400" baseline="30000" dirty="0"/>
              <a:t>th</a:t>
            </a:r>
            <a:r>
              <a:rPr lang="en-US" sz="2400" dirty="0"/>
              <a:t> centuries led to the understanding of gas behavior and to the following important laws</a:t>
            </a:r>
            <a:r>
              <a:rPr lang="en-US" sz="2400" dirty="0" smtClean="0"/>
              <a:t>:</a:t>
            </a:r>
          </a:p>
          <a:p>
            <a:r>
              <a:rPr lang="en-US" sz="2400" b="1" u="sng" dirty="0"/>
              <a:t>BOYLE’S LAW</a:t>
            </a:r>
            <a:endParaRPr lang="en-CA" sz="2400" dirty="0"/>
          </a:p>
          <a:p>
            <a:r>
              <a:rPr lang="en-US" sz="2400" i="1" dirty="0"/>
              <a:t>pressure – volume relationship</a:t>
            </a:r>
            <a:endParaRPr lang="en-CA" sz="2400" dirty="0"/>
          </a:p>
          <a:p>
            <a:r>
              <a:rPr lang="en-US" i="1" dirty="0"/>
              <a:t> </a:t>
            </a:r>
            <a:endParaRPr lang="en-CA" dirty="0"/>
          </a:p>
          <a:p>
            <a:pPr marL="347663" lvl="0" indent="-347663">
              <a:buFont typeface="Wingdings" panose="05000000000000000000" pitchFamily="2" charset="2"/>
              <a:buChar char="§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54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12653"/>
          </a:xfrm>
        </p:spPr>
        <p:txBody>
          <a:bodyPr>
            <a:normAutofit/>
          </a:bodyPr>
          <a:lstStyle/>
          <a:p>
            <a:r>
              <a:rPr lang="en-CA" sz="2600" dirty="0" smtClean="0"/>
              <a:t>Q:  What volume does 3.5g of helium gas occupy at SATP?</a:t>
            </a:r>
          </a:p>
          <a:p>
            <a:endParaRPr lang="en-CA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64302" y="2380208"/>
            <a:ext cx="104931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</a:t>
            </a:r>
            <a:r>
              <a:rPr kumimoji="0" lang="en-CA" sz="2400" b="1" i="0" u="none" strike="noStrike" cap="none" normalizeH="0" baseline="-3000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=3.50g/ 4.00g/mol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=0.875mol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now convert to volume at SATP          MV= n x V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             </a:t>
            </a:r>
            <a:r>
              <a:rPr kumimoji="0" lang="en-CA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MV</a:t>
            </a:r>
            <a:r>
              <a:rPr kumimoji="0" lang="en-CA" sz="2400" b="1" i="0" u="none" strike="noStrike" cap="none" normalizeH="0" baseline="-3000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He</a:t>
            </a: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 0.875mol x 24.8L/mol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                    = 21.7L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therefore 3.5g of helium gas occupies 21.7L at SATP.</a:t>
            </a: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relationship between </a:t>
            </a:r>
            <a:r>
              <a:rPr lang="en-US" sz="2400" u="sng" dirty="0" smtClean="0"/>
              <a:t>volume</a:t>
            </a:r>
            <a:r>
              <a:rPr lang="en-US" sz="2400" dirty="0" smtClean="0"/>
              <a:t>, </a:t>
            </a:r>
            <a:r>
              <a:rPr lang="en-US" sz="2400" u="sng" dirty="0" smtClean="0"/>
              <a:t>temperature</a:t>
            </a:r>
            <a:r>
              <a:rPr lang="en-US" sz="2400" dirty="0" smtClean="0"/>
              <a:t>, and </a:t>
            </a:r>
            <a:r>
              <a:rPr lang="en-US" sz="2400" u="sng" dirty="0" smtClean="0"/>
              <a:t>pressure</a:t>
            </a:r>
            <a:r>
              <a:rPr lang="en-US" sz="2400" dirty="0" smtClean="0"/>
              <a:t> is expressed mathematically by the </a:t>
            </a:r>
            <a:r>
              <a:rPr lang="en-US" sz="2400" b="1" dirty="0" smtClean="0">
                <a:solidFill>
                  <a:srgbClr val="00B0F0"/>
                </a:solidFill>
              </a:rPr>
              <a:t>combined gas law</a:t>
            </a:r>
            <a:r>
              <a:rPr lang="en-US" sz="2400" b="1" dirty="0" smtClean="0"/>
              <a:t>.</a:t>
            </a:r>
            <a:endParaRPr lang="en-CA" sz="2400" dirty="0" smtClean="0"/>
          </a:p>
          <a:p>
            <a:r>
              <a:rPr lang="en-US" b="1" dirty="0" smtClean="0"/>
              <a:t> </a:t>
            </a:r>
            <a:endParaRPr lang="en-CA" dirty="0" smtClean="0"/>
          </a:p>
          <a:p>
            <a:pPr marL="1828800" indent="0"/>
            <a:r>
              <a:rPr lang="fr-FR" sz="2400" u="sng" dirty="0" smtClean="0">
                <a:solidFill>
                  <a:srgbClr val="FFFF00"/>
                </a:solidFill>
              </a:rPr>
              <a:t>P</a:t>
            </a:r>
            <a:r>
              <a:rPr lang="fr-FR" sz="2400" b="1" u="sng" baseline="-25000" dirty="0" smtClean="0">
                <a:solidFill>
                  <a:srgbClr val="FFFF00"/>
                </a:solidFill>
              </a:rPr>
              <a:t>1</a:t>
            </a:r>
            <a:r>
              <a:rPr lang="fr-FR" sz="2400" u="sng" dirty="0" smtClean="0">
                <a:solidFill>
                  <a:srgbClr val="FFFF00"/>
                </a:solidFill>
              </a:rPr>
              <a:t>V</a:t>
            </a:r>
            <a:r>
              <a:rPr lang="fr-FR" sz="2400" b="1" u="sng" baseline="-25000" dirty="0" smtClean="0">
                <a:solidFill>
                  <a:srgbClr val="FFFF00"/>
                </a:solidFill>
              </a:rPr>
              <a:t>1</a:t>
            </a:r>
            <a:r>
              <a:rPr lang="fr-FR" sz="2400" dirty="0" smtClean="0">
                <a:solidFill>
                  <a:srgbClr val="FFFF00"/>
                </a:solidFill>
              </a:rPr>
              <a:t> = </a:t>
            </a:r>
            <a:r>
              <a:rPr lang="fr-FR" sz="2400" u="sng" dirty="0" smtClean="0">
                <a:solidFill>
                  <a:srgbClr val="FFFF00"/>
                </a:solidFill>
              </a:rPr>
              <a:t>P</a:t>
            </a:r>
            <a:r>
              <a:rPr lang="fr-FR" sz="2400" b="1" u="sng" baseline="-25000" dirty="0" smtClean="0">
                <a:solidFill>
                  <a:srgbClr val="FFFF00"/>
                </a:solidFill>
              </a:rPr>
              <a:t>2</a:t>
            </a:r>
            <a:r>
              <a:rPr lang="fr-FR" sz="2400" u="sng" dirty="0" smtClean="0">
                <a:solidFill>
                  <a:srgbClr val="FFFF00"/>
                </a:solidFill>
              </a:rPr>
              <a:t>V</a:t>
            </a:r>
            <a:r>
              <a:rPr lang="fr-FR" sz="2400" b="1" u="sng" baseline="-25000" dirty="0" smtClean="0">
                <a:solidFill>
                  <a:srgbClr val="FFFF00"/>
                </a:solidFill>
              </a:rPr>
              <a:t>2</a:t>
            </a:r>
            <a:endParaRPr lang="en-CA" sz="2400" dirty="0" smtClean="0">
              <a:solidFill>
                <a:srgbClr val="FFFF00"/>
              </a:solidFill>
            </a:endParaRPr>
          </a:p>
          <a:p>
            <a:pPr marL="1828800" indent="0"/>
            <a:r>
              <a:rPr lang="en-CA" sz="2400" dirty="0" smtClean="0">
                <a:solidFill>
                  <a:srgbClr val="FFFF00"/>
                </a:solidFill>
              </a:rPr>
              <a:t>    </a:t>
            </a:r>
            <a:r>
              <a:rPr lang="fr-FR" sz="2400" dirty="0" smtClean="0">
                <a:solidFill>
                  <a:srgbClr val="FFFF00"/>
                </a:solidFill>
              </a:rPr>
              <a:t>T</a:t>
            </a:r>
            <a:r>
              <a:rPr lang="fr-FR" sz="2400" b="1" baseline="-25000" dirty="0" smtClean="0">
                <a:solidFill>
                  <a:srgbClr val="FFFF00"/>
                </a:solidFill>
              </a:rPr>
              <a:t>1</a:t>
            </a:r>
            <a:r>
              <a:rPr lang="fr-FR" sz="2400" dirty="0" smtClean="0">
                <a:solidFill>
                  <a:srgbClr val="FFFF00"/>
                </a:solidFill>
              </a:rPr>
              <a:t>        T</a:t>
            </a:r>
            <a:r>
              <a:rPr lang="fr-FR" sz="2400" b="1" baseline="-25000" dirty="0" smtClean="0">
                <a:solidFill>
                  <a:srgbClr val="FFFF00"/>
                </a:solidFill>
              </a:rPr>
              <a:t>2</a:t>
            </a:r>
            <a:endParaRPr lang="en-CA" sz="2400" dirty="0" smtClean="0">
              <a:solidFill>
                <a:srgbClr val="FFFF00"/>
              </a:solidFill>
            </a:endParaRPr>
          </a:p>
          <a:p>
            <a:pPr marL="1828800" indent="0"/>
            <a:r>
              <a:rPr lang="fr-FR" sz="2400" dirty="0" smtClean="0"/>
              <a:t> </a:t>
            </a:r>
            <a:endParaRPr lang="en-CA" sz="2400" dirty="0" smtClean="0"/>
          </a:p>
          <a:p>
            <a:r>
              <a:rPr lang="fr-FR" i="1" dirty="0" smtClean="0"/>
              <a:t> 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321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A balloon containing hydrogen gas at 20ºC and a pressure of 100kPa has a volume of 7.50L.  Calculate the volume of the balloon after it rises 10km into the upper atmosphere where the temperature is -36ºC and the outside air pressure is 28kPa.</a:t>
            </a:r>
            <a:r>
              <a:rPr lang="en-CA" dirty="0" smtClean="0"/>
              <a:t>  </a:t>
            </a:r>
            <a:r>
              <a:rPr lang="en-US" dirty="0" smtClean="0"/>
              <a:t>Assume that no hydrogen gas escapes and that the balloon</a:t>
            </a:r>
            <a:r>
              <a:rPr lang="en-CA" dirty="0" smtClean="0"/>
              <a:t> </a:t>
            </a:r>
            <a:r>
              <a:rPr lang="fr-FR" dirty="0" err="1" smtClean="0"/>
              <a:t>expands</a:t>
            </a:r>
            <a:r>
              <a:rPr lang="fr-FR" dirty="0" smtClean="0"/>
              <a:t>, etc.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9292" y="3263709"/>
            <a:ext cx="31929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Given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 T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=20ºC=293K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P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=100kPa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V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=7.50L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T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=-36ºC=237K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P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=28kPa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047344" y="3252227"/>
            <a:ext cx="21558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Required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   V</a:t>
            </a:r>
            <a:r>
              <a:rPr kumimoji="0" lang="fr-FR" sz="1600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 ?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530714" y="3278221"/>
            <a:ext cx="4007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Analysis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         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= 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T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T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257206" y="3984486"/>
            <a:ext cx="742812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Solution:         V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x T</a:t>
            </a:r>
            <a:r>
              <a:rPr kumimoji="0" lang="fr-FR" b="1" i="0" u="sng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T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P</a:t>
            </a:r>
            <a:r>
              <a:rPr kumimoji="0" lang="fr-FR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=</a:t>
            </a: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100kPa x 7.50L x 237K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293K x 28kPa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=22L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94282" y="5665246"/>
            <a:ext cx="65152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9974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Paraphrase:   Therefore the new volume of the balloon is 22L.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5" grpId="0"/>
      <p:bldP spid="33796" grpId="0"/>
      <p:bldP spid="337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-  P-V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4163" lvl="0" indent="-284163">
              <a:buFont typeface="Wingdings" panose="05000000000000000000" pitchFamily="2" charset="2"/>
              <a:buChar char="§"/>
            </a:pPr>
            <a:r>
              <a:rPr lang="en-US" sz="2400" dirty="0" smtClean="0"/>
              <a:t>Changes </a:t>
            </a:r>
            <a:r>
              <a:rPr lang="en-US" sz="2400" dirty="0"/>
              <a:t>in temperature and pressure have little effect on the volume of liquids and solids, however they do considerably affect the volume of a gas.</a:t>
            </a:r>
            <a:endParaRPr lang="en-CA" sz="2400" dirty="0"/>
          </a:p>
          <a:p>
            <a:pPr marL="284163" indent="-284163">
              <a:buFont typeface="Wingdings" panose="05000000000000000000" pitchFamily="2" charset="2"/>
              <a:buChar char="§"/>
            </a:pPr>
            <a:r>
              <a:rPr lang="en-US" sz="2400" dirty="0" smtClean="0"/>
              <a:t>Robert </a:t>
            </a:r>
            <a:r>
              <a:rPr lang="en-US" sz="2400" dirty="0"/>
              <a:t>Boyle (1627-1691) investigated the relationship between </a:t>
            </a:r>
            <a:r>
              <a:rPr lang="en-US" sz="2400" u="sng" dirty="0"/>
              <a:t>pressure</a:t>
            </a:r>
            <a:r>
              <a:rPr lang="en-US" sz="2400" dirty="0"/>
              <a:t> and </a:t>
            </a:r>
            <a:r>
              <a:rPr lang="en-US" sz="2400" u="sng" dirty="0"/>
              <a:t>volume</a:t>
            </a:r>
            <a:r>
              <a:rPr lang="en-US" sz="2400" dirty="0"/>
              <a:t> at a </a:t>
            </a:r>
            <a:r>
              <a:rPr lang="en-US" sz="2400" i="1" dirty="0"/>
              <a:t>constant temperature</a:t>
            </a:r>
            <a:r>
              <a:rPr lang="en-US" sz="2400" dirty="0"/>
              <a:t> (1661).</a:t>
            </a:r>
            <a:endParaRPr lang="en-CA" sz="2400" dirty="0"/>
          </a:p>
          <a:p>
            <a:pPr marL="284163" indent="-284163">
              <a:buFont typeface="Wingdings" panose="05000000000000000000" pitchFamily="2" charset="2"/>
              <a:buChar char="§"/>
            </a:pPr>
            <a:r>
              <a:rPr lang="en-US" sz="2400" dirty="0" smtClean="0"/>
              <a:t>Boyle </a:t>
            </a:r>
            <a:r>
              <a:rPr lang="en-US" sz="2400" dirty="0"/>
              <a:t>used the manometer and barometer to study the pressures and volumes of different samples of different </a:t>
            </a:r>
            <a:r>
              <a:rPr lang="en-US" sz="2400" dirty="0" smtClean="0"/>
              <a:t>gases.</a:t>
            </a:r>
          </a:p>
          <a:p>
            <a:pPr marL="284163" indent="-284163">
              <a:buNone/>
            </a:pPr>
            <a:endParaRPr lang="en-CA" sz="1050" dirty="0"/>
          </a:p>
          <a:p>
            <a:pPr marL="284163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RESULT</a:t>
            </a:r>
            <a:r>
              <a:rPr lang="en-US" sz="2400" dirty="0"/>
              <a:t>: As the pressure on a gas increased, the volume of the gas </a:t>
            </a:r>
            <a:endParaRPr lang="en-CA" sz="2400" dirty="0"/>
          </a:p>
          <a:p>
            <a:pPr marL="284163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    decreased proportionally, provided that the temperature and </a:t>
            </a:r>
            <a:endParaRPr lang="en-CA" sz="2400" dirty="0"/>
          </a:p>
          <a:p>
            <a:pPr marL="284163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     amount of gas remain constant.</a:t>
            </a:r>
            <a:endParaRPr lang="en-CA" sz="2400" dirty="0"/>
          </a:p>
          <a:p>
            <a:pPr marL="284163" indent="-284163"/>
            <a:r>
              <a:rPr lang="en-US" sz="2400" b="1" dirty="0" smtClean="0">
                <a:solidFill>
                  <a:srgbClr val="00B0F0"/>
                </a:solidFill>
              </a:rPr>
              <a:t>BOYLE’S </a:t>
            </a:r>
            <a:r>
              <a:rPr lang="en-US" sz="2400" b="1" dirty="0">
                <a:solidFill>
                  <a:srgbClr val="00B0F0"/>
                </a:solidFill>
              </a:rPr>
              <a:t>LAW:   - </a:t>
            </a:r>
            <a:r>
              <a:rPr lang="en-US" sz="2400" b="1" i="1" dirty="0">
                <a:solidFill>
                  <a:srgbClr val="00B0F0"/>
                </a:solidFill>
              </a:rPr>
              <a:t>the volume of a fixed amount of gas at a constant temperature is inversely proportional to the pressure exerted on the gas.</a:t>
            </a:r>
            <a:endParaRPr lang="en-CA" sz="2400" dirty="0">
              <a:solidFill>
                <a:srgbClr val="00B0F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17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</a:t>
            </a:r>
            <a:endParaRPr lang="en-CA" dirty="0"/>
          </a:p>
        </p:txBody>
      </p:sp>
      <p:pic>
        <p:nvPicPr>
          <p:cNvPr id="2050" name="Picture 2" descr="Boyle's law"/>
          <p:cNvPicPr>
            <a:picLocks noChangeAspect="1" noChangeArrowheads="1"/>
          </p:cNvPicPr>
          <p:nvPr/>
        </p:nvPicPr>
        <p:blipFill>
          <a:blip r:embed="rId3" cstate="print">
            <a:lum bright="-36000" contras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168" y="2013634"/>
            <a:ext cx="4547534" cy="386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61869" y="1911877"/>
            <a:ext cx="545438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7663" marR="0" lvl="0" indent="-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 graph of P versus V will give a curve (hyperbola).</a:t>
            </a:r>
            <a:endParaRPr kumimoji="0" lang="en-CA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7663" marR="0" lvl="0" indent="-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 graph of P versus 1/V will yield a straight line.</a:t>
            </a:r>
            <a:endParaRPr kumimoji="0" lang="en-CA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7663" marR="0" lvl="0" indent="-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This can be represented mathematically as:</a:t>
            </a:r>
          </a:p>
          <a:p>
            <a:pPr marL="347663" marR="0" lvl="0" indent="-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lang="en-US" altLang="en-US" sz="1100" dirty="0">
              <a:latin typeface="Tahoma" pitchFamily="34" charset="0"/>
              <a:cs typeface="Tahoma" pitchFamily="34" charset="0"/>
            </a:endParaRPr>
          </a:p>
          <a:p>
            <a:pPr marL="347663" marR="0" lvl="0" indent="-347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400" dirty="0" smtClean="0">
                <a:latin typeface="Tahoma" pitchFamily="34" charset="0"/>
                <a:cs typeface="Tahoma" pitchFamily="34" charset="0"/>
              </a:rPr>
              <a:t>                                               Or</a:t>
            </a:r>
            <a:endParaRPr kumimoji="0" lang="en-CA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285750" indent="-285750" defTabSz="914400" eaLnBrk="0" hangingPunct="0">
              <a:buFont typeface="Wingdings" panose="05000000000000000000" pitchFamily="2" charset="2"/>
              <a:buChar char="§"/>
            </a:pPr>
            <a:r>
              <a:rPr lang="en-US" dirty="0"/>
              <a:t>The proportional sign can be replaced by an equal sign by introducing a </a:t>
            </a:r>
            <a:r>
              <a:rPr lang="en-US" b="1" dirty="0"/>
              <a:t>proportionality constant, </a:t>
            </a:r>
            <a:r>
              <a:rPr lang="en-US" b="1" i="1" dirty="0"/>
              <a:t>k</a:t>
            </a:r>
            <a:r>
              <a:rPr lang="en-US" i="1" dirty="0"/>
              <a:t>.  </a:t>
            </a:r>
            <a:r>
              <a:rPr lang="en-US" dirty="0"/>
              <a:t> The value of </a:t>
            </a:r>
            <a:r>
              <a:rPr lang="en-US" i="1" dirty="0"/>
              <a:t>k </a:t>
            </a:r>
            <a:r>
              <a:rPr lang="en-US" dirty="0"/>
              <a:t>differs depending on the gas sample and the temperature, but remains constant throughout the experiment.</a:t>
            </a:r>
            <a:endParaRPr lang="en-CA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" y="164813"/>
            <a:ext cx="240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n-CA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686635"/>
              </p:ext>
            </p:extLst>
          </p:nvPr>
        </p:nvGraphicFramePr>
        <p:xfrm>
          <a:off x="4286973" y="3634270"/>
          <a:ext cx="1600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952087" imgH="393529" progId="">
                  <p:embed/>
                </p:oleObj>
              </mc:Choice>
              <mc:Fallback>
                <p:oleObj name="Equation" r:id="rId4" imgW="952087" imgH="393529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973" y="3634270"/>
                        <a:ext cx="1600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43290"/>
              </p:ext>
            </p:extLst>
          </p:nvPr>
        </p:nvGraphicFramePr>
        <p:xfrm>
          <a:off x="2359789" y="3645845"/>
          <a:ext cx="8191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6" imgW="444307" imgH="393529" progId="">
                  <p:embed/>
                </p:oleObj>
              </mc:Choice>
              <mc:Fallback>
                <p:oleObj name="Equation" r:id="rId6" imgW="444307" imgH="393529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789" y="3645845"/>
                        <a:ext cx="8191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43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12271"/>
          </a:xfrm>
        </p:spPr>
        <p:txBody>
          <a:bodyPr>
            <a:normAutofit fontScale="47500" lnSpcReduction="20000"/>
          </a:bodyPr>
          <a:lstStyle/>
          <a:p>
            <a:pPr marL="347663" indent="-3476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dirty="0"/>
              <a:t>Q:  A 2.0L party balloon at 98kPa is taken to the top of a mountain </a:t>
            </a:r>
            <a:r>
              <a:rPr lang="en-CA" sz="4500" dirty="0"/>
              <a:t> </a:t>
            </a:r>
            <a:r>
              <a:rPr lang="en-US" sz="4500" dirty="0" smtClean="0"/>
              <a:t>where </a:t>
            </a:r>
            <a:r>
              <a:rPr lang="en-US" sz="4500" dirty="0"/>
              <a:t>the pressure is 75kPa. </a:t>
            </a:r>
            <a:r>
              <a:rPr lang="en-US" sz="4500" dirty="0" smtClean="0"/>
              <a:t>Assume </a:t>
            </a:r>
            <a:r>
              <a:rPr lang="en-US" sz="4500" dirty="0"/>
              <a:t>the temperature is </a:t>
            </a:r>
            <a:r>
              <a:rPr lang="en-US" sz="4500" dirty="0" smtClean="0"/>
              <a:t>constant</a:t>
            </a:r>
            <a:r>
              <a:rPr lang="en-US" sz="4500" dirty="0"/>
              <a:t>.  What is the new volume of the balloon</a:t>
            </a:r>
            <a:r>
              <a:rPr lang="en-US" sz="4500" dirty="0" smtClean="0"/>
              <a:t>?</a:t>
            </a:r>
          </a:p>
          <a:p>
            <a:pPr marL="347663" indent="-347663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347663" indent="-347663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068729" y="2509886"/>
            <a:ext cx="19522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Given:  	</a:t>
            </a:r>
            <a:r>
              <a:rPr lang="en-US" dirty="0">
                <a:solidFill>
                  <a:srgbClr val="FFFF00"/>
                </a:solidFill>
              </a:rPr>
              <a:t>V</a:t>
            </a:r>
            <a:r>
              <a:rPr lang="en-US" b="1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=2.0L</a:t>
            </a:r>
            <a:endParaRPr lang="en-CA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00"/>
                </a:solidFill>
              </a:rPr>
              <a:t>              P</a:t>
            </a:r>
            <a:r>
              <a:rPr lang="en-US" b="1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=98kPa</a:t>
            </a:r>
            <a:endParaRPr lang="en-CA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00"/>
                </a:solidFill>
              </a:rPr>
              <a:t>              P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=75kPa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0628" y="2570918"/>
            <a:ext cx="2055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Required: 	V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= ?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87" y="3756461"/>
            <a:ext cx="2090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Analysis:	P</a:t>
            </a:r>
            <a:r>
              <a:rPr lang="en-US" b="1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V</a:t>
            </a:r>
            <a:r>
              <a:rPr lang="en-US" b="1" baseline="-25000" dirty="0">
                <a:solidFill>
                  <a:srgbClr val="FFFF00"/>
                </a:solidFill>
              </a:rPr>
              <a:t>1</a:t>
            </a:r>
            <a:r>
              <a:rPr lang="en-US" dirty="0">
                <a:solidFill>
                  <a:srgbClr val="FFFF00"/>
                </a:solidFill>
              </a:rPr>
              <a:t>= P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V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2182" y="453850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Solution:	V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= </a:t>
            </a:r>
            <a:r>
              <a:rPr lang="en-US" u="sng" dirty="0">
                <a:solidFill>
                  <a:srgbClr val="FFFF00"/>
                </a:solidFill>
              </a:rPr>
              <a:t>P</a:t>
            </a:r>
            <a:r>
              <a:rPr lang="en-US" b="1" u="sng" baseline="-25000" dirty="0">
                <a:solidFill>
                  <a:srgbClr val="FFFF00"/>
                </a:solidFill>
              </a:rPr>
              <a:t>1</a:t>
            </a:r>
            <a:r>
              <a:rPr lang="en-US" u="sng" dirty="0">
                <a:solidFill>
                  <a:srgbClr val="FFFF00"/>
                </a:solidFill>
              </a:rPr>
              <a:t>V</a:t>
            </a:r>
            <a:r>
              <a:rPr lang="en-US" b="1" u="sng" baseline="-25000" dirty="0">
                <a:solidFill>
                  <a:srgbClr val="FFFF00"/>
                </a:solidFill>
              </a:rPr>
              <a:t>1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              		 </a:t>
            </a:r>
            <a:r>
              <a:rPr lang="fr-CA" dirty="0">
                <a:solidFill>
                  <a:srgbClr val="FFFF00"/>
                </a:solidFill>
              </a:rPr>
              <a:t>P</a:t>
            </a:r>
            <a:r>
              <a:rPr lang="fr-CA" b="1" baseline="-25000" dirty="0">
                <a:solidFill>
                  <a:srgbClr val="FFFF00"/>
                </a:solidFill>
              </a:rPr>
              <a:t>2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</a:rPr>
              <a:t> 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</a:rPr>
              <a:t>           	    = </a:t>
            </a:r>
            <a:r>
              <a:rPr lang="fr-CA" u="sng" dirty="0">
                <a:solidFill>
                  <a:srgbClr val="FFFF00"/>
                </a:solidFill>
              </a:rPr>
              <a:t>98kPa x 2.0L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</a:rPr>
              <a:t>                           75kPa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</a:rPr>
              <a:t>                V</a:t>
            </a:r>
            <a:r>
              <a:rPr lang="fr-CA" b="1" baseline="-25000" dirty="0">
                <a:solidFill>
                  <a:srgbClr val="FFFF00"/>
                </a:solidFill>
              </a:rPr>
              <a:t>2</a:t>
            </a:r>
            <a:r>
              <a:rPr lang="fr-CA" dirty="0">
                <a:solidFill>
                  <a:srgbClr val="FFFF00"/>
                </a:solidFill>
              </a:rPr>
              <a:t> = 2.6L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1277" y="4112435"/>
            <a:ext cx="343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Therefore, the new volume is 2.6L.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6945" y="5292436"/>
            <a:ext cx="480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when doing these questions units must be the same – thus conversions may be necessary!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26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the equation becomes:		  </a:t>
            </a:r>
            <a:endParaRPr lang="en-CA" dirty="0"/>
          </a:p>
          <a:p>
            <a:r>
              <a:rPr lang="en-US" dirty="0" smtClean="0"/>
              <a:t>                                                   or     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 </a:t>
            </a:r>
            <a:r>
              <a:rPr lang="en-US" dirty="0" smtClean="0"/>
              <a:t>To </a:t>
            </a:r>
            <a:r>
              <a:rPr lang="en-US" dirty="0"/>
              <a:t>compare the same gas sample at constant temperature under different pressure and volume conditions, </a:t>
            </a:r>
            <a:r>
              <a:rPr lang="en-US" dirty="0">
                <a:solidFill>
                  <a:srgbClr val="00B0F0"/>
                </a:solidFill>
              </a:rPr>
              <a:t>Boyle’s Law mathematically is simply;</a:t>
            </a:r>
            <a:endParaRPr lang="en-CA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                                                          P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r>
              <a:rPr lang="en-US" b="1" dirty="0" smtClean="0">
                <a:solidFill>
                  <a:srgbClr val="FFFF00"/>
                </a:solidFill>
              </a:rPr>
              <a:t>V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= P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b="1" dirty="0">
                <a:solidFill>
                  <a:srgbClr val="FFFF00"/>
                </a:solidFill>
              </a:rPr>
              <a:t>V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endParaRPr lang="en-CA" dirty="0">
              <a:solidFill>
                <a:srgbClr val="FFFF00"/>
              </a:solidFill>
            </a:endParaRPr>
          </a:p>
          <a:p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12817" y="2470573"/>
            <a:ext cx="2855913" cy="695325"/>
            <a:chOff x="5220" y="2997"/>
            <a:chExt cx="4498" cy="1095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5220" y="2997"/>
            <a:ext cx="1548" cy="1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3" imgW="533169" imgH="393529" progId="">
                    <p:embed/>
                  </p:oleObj>
                </mc:Choice>
                <mc:Fallback>
                  <p:oleObj name="Equation" r:id="rId3" imgW="533169" imgH="393529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" y="2997"/>
                          <a:ext cx="1548" cy="10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8280" y="3177"/>
            <a:ext cx="1438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5" imgW="494870" imgH="177646" progId="">
                    <p:embed/>
                  </p:oleObj>
                </mc:Choice>
                <mc:Fallback>
                  <p:oleObj name="Equation" r:id="rId5" imgW="494870" imgH="177646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0" y="3177"/>
                          <a:ext cx="1438" cy="4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827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 A sample of CO</a:t>
            </a:r>
            <a:r>
              <a:rPr lang="en-US" baseline="-25000" dirty="0"/>
              <a:t>2</a:t>
            </a:r>
            <a:r>
              <a:rPr lang="en-US" dirty="0"/>
              <a:t> has a pressure of 55 mmHg in a volume of 125 </a:t>
            </a:r>
            <a:r>
              <a:rPr lang="en-US" dirty="0" err="1"/>
              <a:t>mL.</a:t>
            </a:r>
            <a:r>
              <a:rPr lang="en-US" dirty="0"/>
              <a:t>  The sample is moved to a new flask in which the pressure of the gas is now 78 mmHg.  What is the volume of the new flask?  Assume that temperature is constant throughout the experiment.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16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 Temperature Scale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8925" lvl="0" indent="-288925">
              <a:buFont typeface="Wingdings" panose="05000000000000000000" pitchFamily="2" charset="2"/>
              <a:buChar char="§"/>
            </a:pPr>
            <a:r>
              <a:rPr lang="en-US" sz="2400" dirty="0"/>
              <a:t>When we work with gases we use a temperature scale called the </a:t>
            </a:r>
            <a:r>
              <a:rPr lang="en-US" sz="2400" b="1" u="sng" dirty="0">
                <a:solidFill>
                  <a:srgbClr val="00B0F0"/>
                </a:solidFill>
              </a:rPr>
              <a:t>Kelvin Temperature Scale. </a:t>
            </a:r>
            <a:r>
              <a:rPr lang="en-US" sz="2400" b="1" u="sng" dirty="0" smtClean="0">
                <a:solidFill>
                  <a:srgbClr val="00B0F0"/>
                </a:solidFill>
              </a:rPr>
              <a:t>K</a:t>
            </a:r>
            <a:endParaRPr lang="en-CA" sz="2400" dirty="0">
              <a:solidFill>
                <a:srgbClr val="00B0F0"/>
              </a:solidFill>
            </a:endParaRPr>
          </a:p>
          <a:p>
            <a:pPr marL="288925" lvl="0" indent="-288925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Jacques Charles (1787)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discovered that the volume of a fixed quantity of a gas at a constant pressure increased with increasing pressure</a:t>
            </a:r>
            <a:r>
              <a:rPr lang="en-US" sz="2400" dirty="0" smtClean="0"/>
              <a:t>.</a:t>
            </a:r>
            <a:endParaRPr lang="en-CA" sz="2400" dirty="0"/>
          </a:p>
          <a:p>
            <a:pPr marL="288925" lvl="0" indent="-288925">
              <a:buFont typeface="Wingdings" panose="05000000000000000000" pitchFamily="2" charset="2"/>
              <a:buChar char="§"/>
            </a:pPr>
            <a:r>
              <a:rPr lang="en-US" sz="2400" dirty="0"/>
              <a:t>More precisely he discovered that an increase in 1 degree Celsius resulted in an increase of 1/273 of its volume at 0</a:t>
            </a:r>
            <a:r>
              <a:rPr lang="en-US" sz="2400" baseline="30000" dirty="0"/>
              <a:t>o</a:t>
            </a:r>
            <a:r>
              <a:rPr lang="en-US" sz="2400" dirty="0"/>
              <a:t>C.  Also, the gases contracted </a:t>
            </a:r>
            <a:r>
              <a:rPr lang="en-US" sz="2400" dirty="0" smtClean="0"/>
              <a:t>(shrunk in volume) by </a:t>
            </a:r>
            <a:r>
              <a:rPr lang="en-US" sz="2400" dirty="0"/>
              <a:t>the same proportion.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48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 Temperature Scale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280371" cy="40233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 plot of Volume versus Temperature would look as follows:</a:t>
            </a:r>
            <a:endParaRPr lang="en-CA" sz="1800" dirty="0"/>
          </a:p>
          <a:p>
            <a:pPr lvl="0"/>
            <a:endParaRPr lang="en-US" sz="800" b="1" dirty="0" smtClean="0"/>
          </a:p>
          <a:p>
            <a:pPr lvl="0"/>
            <a:r>
              <a:rPr lang="en-US" b="1" dirty="0" smtClean="0"/>
              <a:t>Note</a:t>
            </a:r>
            <a:r>
              <a:rPr lang="en-US" b="1" dirty="0"/>
              <a:t>:</a:t>
            </a:r>
            <a:r>
              <a:rPr lang="en-US" dirty="0"/>
              <a:t> When the </a:t>
            </a:r>
            <a:r>
              <a:rPr lang="en-US" dirty="0" smtClean="0"/>
              <a:t>plot </a:t>
            </a:r>
            <a:r>
              <a:rPr lang="en-US" dirty="0"/>
              <a:t>of V versus T are extended to intercept the x-axis (extrapolated), we find that the point of intersection is -273.25</a:t>
            </a:r>
            <a:r>
              <a:rPr lang="en-US" baseline="30000" dirty="0"/>
              <a:t>0</a:t>
            </a:r>
            <a:r>
              <a:rPr lang="en-US" dirty="0"/>
              <a:t>C</a:t>
            </a:r>
            <a:endParaRPr lang="en-CA" sz="1800" dirty="0"/>
          </a:p>
          <a:p>
            <a:r>
              <a:rPr lang="en-US" dirty="0"/>
              <a:t> </a:t>
            </a:r>
            <a:endParaRPr lang="en-CA" sz="1800" dirty="0"/>
          </a:p>
          <a:p>
            <a:pPr lvl="0"/>
            <a:r>
              <a:rPr lang="en-US" b="1" dirty="0"/>
              <a:t>LORD KELVIN</a:t>
            </a:r>
            <a:r>
              <a:rPr lang="en-US" dirty="0"/>
              <a:t> (aka William Thompson) is credited with the development of the </a:t>
            </a:r>
            <a:r>
              <a:rPr lang="en-US" i="1" dirty="0"/>
              <a:t>Kelvin scale</a:t>
            </a:r>
            <a:r>
              <a:rPr lang="en-US" dirty="0"/>
              <a:t> of temperature.  </a:t>
            </a:r>
            <a:r>
              <a:rPr lang="en-US" dirty="0">
                <a:solidFill>
                  <a:srgbClr val="00B0F0"/>
                </a:solidFill>
              </a:rPr>
              <a:t>The Kelvin scale uses -</a:t>
            </a:r>
            <a:r>
              <a:rPr lang="en-US" b="1" dirty="0">
                <a:solidFill>
                  <a:srgbClr val="00B0F0"/>
                </a:solidFill>
              </a:rPr>
              <a:t>273.15</a:t>
            </a:r>
            <a:r>
              <a:rPr lang="en-US" b="1" baseline="30000" dirty="0">
                <a:solidFill>
                  <a:srgbClr val="00B0F0"/>
                </a:solidFill>
              </a:rPr>
              <a:t>o</a:t>
            </a:r>
            <a:r>
              <a:rPr lang="en-US" b="1" dirty="0">
                <a:solidFill>
                  <a:srgbClr val="00B0F0"/>
                </a:solidFill>
              </a:rPr>
              <a:t>C</a:t>
            </a:r>
            <a:r>
              <a:rPr lang="en-US" dirty="0">
                <a:solidFill>
                  <a:srgbClr val="00B0F0"/>
                </a:solidFill>
              </a:rPr>
              <a:t> as the zero point.</a:t>
            </a:r>
            <a:endParaRPr lang="en-CA" sz="1800" dirty="0">
              <a:solidFill>
                <a:srgbClr val="00B0F0"/>
              </a:solidFill>
            </a:endParaRPr>
          </a:p>
          <a:p>
            <a:r>
              <a:rPr lang="en-US" dirty="0"/>
              <a:t> </a:t>
            </a:r>
            <a:endParaRPr lang="en-CA" sz="1800" dirty="0"/>
          </a:p>
          <a:p>
            <a:pPr lvl="1"/>
            <a:r>
              <a:rPr lang="en-US" dirty="0"/>
              <a:t>Absolute zero (-273.15ºC) is Zero Kelvin (0 K)</a:t>
            </a:r>
            <a:endParaRPr lang="en-CA" sz="1600" dirty="0"/>
          </a:p>
          <a:p>
            <a:endParaRPr lang="en-CA" dirty="0"/>
          </a:p>
        </p:txBody>
      </p:sp>
      <p:pic>
        <p:nvPicPr>
          <p:cNvPr id="4101" name="Picture 5" descr="Charle's law"/>
          <p:cNvPicPr>
            <a:picLocks noChangeAspect="1" noChangeArrowheads="1"/>
          </p:cNvPicPr>
          <p:nvPr/>
        </p:nvPicPr>
        <p:blipFill>
          <a:blip r:embed="rId2" cstate="print">
            <a:lum bright="-54000" contrast="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041" y="1903453"/>
            <a:ext cx="4392331" cy="427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723</TotalTime>
  <Words>1216</Words>
  <Application>Microsoft Office PowerPoint</Application>
  <PresentationFormat>Custom</PresentationFormat>
  <Paragraphs>190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Retrospect</vt:lpstr>
      <vt:lpstr>Equation</vt:lpstr>
      <vt:lpstr>Gas Laws (sections 11.8-12.1)</vt:lpstr>
      <vt:lpstr>Introduction to Gas Laws</vt:lpstr>
      <vt:lpstr>Boyle’s Law -  P-V relationship</vt:lpstr>
      <vt:lpstr>Boyle’s Law </vt:lpstr>
      <vt:lpstr>Sample Problem</vt:lpstr>
      <vt:lpstr>Boyle’s Law</vt:lpstr>
      <vt:lpstr>Practice Problem #2</vt:lpstr>
      <vt:lpstr>Kelvin Temperature Scale</vt:lpstr>
      <vt:lpstr>Kelvin Temperature Scale</vt:lpstr>
      <vt:lpstr>Kelvin temperature Scale</vt:lpstr>
      <vt:lpstr>Charles’ law : T –V relationship</vt:lpstr>
      <vt:lpstr>Sample Problem</vt:lpstr>
      <vt:lpstr>Avogadro’s Hypothesis &amp; Gay-Lussac Law</vt:lpstr>
      <vt:lpstr>Gay-Lussac Law </vt:lpstr>
      <vt:lpstr>Avogadro’s Hypothesis</vt:lpstr>
      <vt:lpstr>Gay-Lussac Law </vt:lpstr>
      <vt:lpstr>Guy-Lussac Law:  P –T relationship</vt:lpstr>
      <vt:lpstr>Sample Problem</vt:lpstr>
      <vt:lpstr>Molar Volume of Gases</vt:lpstr>
      <vt:lpstr>Sample Problem</vt:lpstr>
      <vt:lpstr>Combined Gas Law</vt:lpstr>
      <vt:lpstr>Sample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&amp; Applications of Optics</dc:title>
  <dc:creator>liz casimiro</dc:creator>
  <cp:lastModifiedBy>Elizabete Casimiro</cp:lastModifiedBy>
  <cp:revision>46</cp:revision>
  <cp:lastPrinted>2018-06-08T15:30:55Z</cp:lastPrinted>
  <dcterms:created xsi:type="dcterms:W3CDTF">2016-10-16T22:29:34Z</dcterms:created>
  <dcterms:modified xsi:type="dcterms:W3CDTF">2018-06-08T15:32:48Z</dcterms:modified>
</cp:coreProperties>
</file>